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</p:sldIdLst>
  <p:sldSz cy="5143500" cx="9144000"/>
  <p:notesSz cx="6858000" cy="9144000"/>
  <p:embeddedFontLst>
    <p:embeddedFont>
      <p:font typeface="Source Code Pro"/>
      <p:regular r:id="rId157"/>
      <p:bold r:id="rId158"/>
      <p:italic r:id="rId159"/>
      <p:boldItalic r:id="rId160"/>
    </p:embeddedFont>
    <p:embeddedFont>
      <p:font typeface="Oswald"/>
      <p:regular r:id="rId161"/>
      <p:bold r:id="rId1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3B0C6D-639A-47F5-93EA-80698D50283F}">
  <a:tblStyle styleId="{1A3B0C6D-639A-47F5-93EA-80698D5028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162" Type="http://schemas.openxmlformats.org/officeDocument/2006/relationships/font" Target="fonts/Oswald-bold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font" Target="fonts/Oswald-regular.fntdata"/><Relationship Id="rId54" Type="http://schemas.openxmlformats.org/officeDocument/2006/relationships/slide" Target="slides/slide48.xml"/><Relationship Id="rId160" Type="http://schemas.openxmlformats.org/officeDocument/2006/relationships/font" Target="fonts/SourceCodePro-boldItalic.fntdata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font" Target="fonts/SourceCodePro-italic.fntdata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font" Target="fonts/SourceCodePro-bold.fntdata"/><Relationship Id="rId157" Type="http://schemas.openxmlformats.org/officeDocument/2006/relationships/font" Target="fonts/SourceCodePro-regular.fntdata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f7916155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f7916155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cf7916155b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cf7916155b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cf7916155b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cf7916155b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cf7916155b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cf7916155b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cf7916155b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cf7916155b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cf7916155b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cf7916155b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cf7916155b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cf7916155b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cf7916155b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cf7916155b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cf7916155b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cf7916155b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cf7916155b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cf7916155b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cf7916155b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cf7916155b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f7916155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f7916155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cf7916155b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cf7916155b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cf7916155b_0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cf7916155b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cf7916155b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2cf7916155b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cf7916155b_0_1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cf7916155b_0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cf7916155b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cf7916155b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cf7916155b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cf7916155b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cf7916155b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2cf7916155b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cf7916155b_0_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2cf7916155b_0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cf7916155b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cf7916155b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cf7916155b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cf7916155b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f7916155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f7916155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cf7916155b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cf7916155b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cf7916155b_0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cf7916155b_0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cf7916155b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cf7916155b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cf7916155b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cf7916155b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cf7916155b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cf7916155b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cf7916155b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2cf7916155b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cf7916155b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cf7916155b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cf7916155b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cf7916155b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cf7916155b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2cf7916155b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cf7916155b_0_1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cf7916155b_0_1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f7916155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f7916155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cf7916155b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2cf7916155b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cf7916155b_0_1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2cf7916155b_0_1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cf7916155b_0_1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cf7916155b_0_1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cf7916155b_0_1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cf7916155b_0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cf7916155b_0_1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cf7916155b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cf7916155b_0_1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cf7916155b_0_1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cf7916155b_0_1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cf7916155b_0_1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cf7916155b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cf7916155b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cf7916155b_0_1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2cf7916155b_0_1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cf7916155b_0_2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cf7916155b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f7916155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f7916155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cf7916155b_0_2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cf7916155b_0_2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cf7916155b_0_2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2cf7916155b_0_2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cf7916155b_0_2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2cf7916155b_0_2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cf7916155b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cf7916155b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cf7916155b_0_2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2cf7916155b_0_2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cf7916155b_0_2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2cf7916155b_0_2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cf7916155b_0_2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2cf7916155b_0_2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cf7916155b_0_2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cf7916155b_0_2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cf7916155b_0_2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cf7916155b_0_2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cfb1518d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2cfb1518d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f7916155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f7916155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cfb1518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2cfb1518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f7916155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f7916155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f79161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f79161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f7916155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f7916155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f7916155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f7916155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f7dd3c66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f7dd3c66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f7916155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f7916155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f7916155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f7916155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f7916155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f7916155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f7916155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f7916155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f7916155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f7916155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f7916155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f7916155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f7916155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f7916155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f7916155b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f7916155b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f7916155b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f7916155b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f7916155b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f7916155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f7dd3c66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f7dd3c66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f7916155b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f7916155b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f7916155b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f7916155b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f7916155b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f7916155b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f7916155b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cf7916155b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f7916155b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cf7916155b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f7916155b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cf7916155b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f7916155b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f7916155b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f7916155b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f7916155b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f7916155b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cf7916155b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f7916155b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cf7916155b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f7dd3c66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f7dd3c66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f7916155b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cf7916155b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f7916155b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cf7916155b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cf7916155b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cf7916155b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f7916155b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cf7916155b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cf7916155b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cf7916155b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f7916155b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cf7916155b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cf7916155b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cf7916155b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f7916155b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cf7916155b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cf7916155b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cf7916155b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cf7916155b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cf7916155b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f7916155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f7916155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cf7916155b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cf7916155b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cf7916155b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cf7916155b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f7916155b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f7916155b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cf7916155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cf7916155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f7916155b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cf7916155b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cf7916155b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cf7916155b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f7916155b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cf7916155b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f7916155b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f7916155b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cf7916155b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cf7916155b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cf7916155b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cf7916155b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f7916155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f7916155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cf7916155b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cf7916155b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f7916155b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f7916155b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cf7916155b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cf7916155b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cf7916155b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cf7916155b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cf7916155b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cf7916155b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cf7916155b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cf7916155b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cf7916155b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cf7916155b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cf7916155b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cf7916155b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cf7916155b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cf7916155b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cf7916155b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cf7916155b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f791615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f791615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cf7916155b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cf7916155b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cf7916155b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cf7916155b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cf7916155b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cf7916155b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cf7916155b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cf7916155b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cf7916155b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cf7916155b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f7916155b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cf7916155b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cf7916155b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cf7916155b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cf7916155b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cf7916155b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cf7916155b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cf7916155b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cf7916155b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cf7916155b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f7916155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f7916155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cf7916155b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cf7916155b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cf7916155b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cf7916155b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cf7916155b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cf7916155b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cf7916155b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cf7916155b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cf7916155b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cf7916155b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cf7916155b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cf7916155b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cf7916155b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cf7916155b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cf7916155b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cf7916155b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cf7916155b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cf7916155b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cf7916155b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cf7916155b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f7916155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f7916155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cf7916155b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cf7916155b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cf7916155b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cf7916155b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cf7916155b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cf7916155b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cf7916155b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cf7916155b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cf7916155b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cf7916155b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cf7916155b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cf7916155b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cf7916155b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cf7916155b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cf7916155b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cf7916155b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cf7916155b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cf7916155b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cf7916155b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cf7916155b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1.png"/><Relationship Id="rId4" Type="http://schemas.openxmlformats.org/officeDocument/2006/relationships/image" Target="../media/image8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4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4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9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8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4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9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1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1.png"/><Relationship Id="rId4" Type="http://schemas.openxmlformats.org/officeDocument/2006/relationships/image" Target="../media/image89.png"/><Relationship Id="rId5" Type="http://schemas.openxmlformats.org/officeDocument/2006/relationships/image" Target="../media/image9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84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91.png"/><Relationship Id="rId7" Type="http://schemas.openxmlformats.org/officeDocument/2006/relationships/image" Target="../media/image7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84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10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66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66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66.png"/><Relationship Id="rId4" Type="http://schemas.openxmlformats.org/officeDocument/2006/relationships/image" Target="../media/image96.png"/><Relationship Id="rId5" Type="http://schemas.openxmlformats.org/officeDocument/2006/relationships/image" Target="../media/image98.png"/><Relationship Id="rId6" Type="http://schemas.openxmlformats.org/officeDocument/2006/relationships/image" Target="../media/image97.png"/><Relationship Id="rId7" Type="http://schemas.openxmlformats.org/officeDocument/2006/relationships/image" Target="../media/image99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07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0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1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0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Relationship Id="rId5" Type="http://schemas.openxmlformats.org/officeDocument/2006/relationships/image" Target="../media/image10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09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0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3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10" Type="http://schemas.openxmlformats.org/officeDocument/2006/relationships/image" Target="../media/image21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10" Type="http://schemas.openxmlformats.org/officeDocument/2006/relationships/image" Target="../media/image21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22.png"/><Relationship Id="rId7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22.png"/><Relationship Id="rId7" Type="http://schemas.openxmlformats.org/officeDocument/2006/relationships/image" Target="../media/image34.png"/><Relationship Id="rId8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59.png"/><Relationship Id="rId6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59.png"/><Relationship Id="rId6" Type="http://schemas.openxmlformats.org/officeDocument/2006/relationships/image" Target="../media/image37.png"/><Relationship Id="rId7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59.png"/><Relationship Id="rId6" Type="http://schemas.openxmlformats.org/officeDocument/2006/relationships/image" Target="../media/image37.png"/><Relationship Id="rId7" Type="http://schemas.openxmlformats.org/officeDocument/2006/relationships/image" Target="../media/image47.png"/><Relationship Id="rId8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Relationship Id="rId5" Type="http://schemas.openxmlformats.org/officeDocument/2006/relationships/image" Target="../media/image41.png"/><Relationship Id="rId6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Relationship Id="rId5" Type="http://schemas.openxmlformats.org/officeDocument/2006/relationships/image" Target="../media/image41.png"/><Relationship Id="rId6" Type="http://schemas.openxmlformats.org/officeDocument/2006/relationships/image" Target="../media/image61.png"/><Relationship Id="rId7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Relationship Id="rId5" Type="http://schemas.openxmlformats.org/officeDocument/2006/relationships/image" Target="../media/image41.png"/><Relationship Id="rId6" Type="http://schemas.openxmlformats.org/officeDocument/2006/relationships/image" Target="../media/image61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Relationship Id="rId4" Type="http://schemas.openxmlformats.org/officeDocument/2006/relationships/image" Target="../media/image53.png"/><Relationship Id="rId5" Type="http://schemas.openxmlformats.org/officeDocument/2006/relationships/image" Target="../media/image41.png"/><Relationship Id="rId6" Type="http://schemas.openxmlformats.org/officeDocument/2006/relationships/image" Target="../media/image61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5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6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6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Relationship Id="rId7" Type="http://schemas.openxmlformats.org/officeDocument/2006/relationships/image" Target="../media/image2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6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67.png"/><Relationship Id="rId7" Type="http://schemas.openxmlformats.org/officeDocument/2006/relationships/image" Target="../media/image2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Relationship Id="rId5" Type="http://schemas.openxmlformats.org/officeDocument/2006/relationships/image" Target="../media/image8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Demystifying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25" y="2359550"/>
            <a:ext cx="1392050" cy="1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425" y="1920725"/>
            <a:ext cx="1009300" cy="24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/>
          <p:nvPr/>
        </p:nvCxnSpPr>
        <p:spPr>
          <a:xfrm>
            <a:off x="2043025" y="3071725"/>
            <a:ext cx="5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802" y="1150975"/>
            <a:ext cx="2828575" cy="3528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2"/>
          <p:cNvCxnSpPr/>
          <p:nvPr/>
        </p:nvCxnSpPr>
        <p:spPr>
          <a:xfrm>
            <a:off x="4382325" y="3071725"/>
            <a:ext cx="5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967" name="Google Shape;96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500" y="761850"/>
            <a:ext cx="5746474" cy="425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Self-supervised learning</a:t>
            </a:r>
            <a:endParaRPr/>
          </a:p>
        </p:txBody>
      </p:sp>
      <p:pic>
        <p:nvPicPr>
          <p:cNvPr id="973" name="Google Shape;97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4203"/>
            <a:ext cx="2022125" cy="147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125" y="1164075"/>
            <a:ext cx="1710325" cy="3644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Google Shape;975;p113"/>
          <p:cNvCxnSpPr/>
          <p:nvPr/>
        </p:nvCxnSpPr>
        <p:spPr>
          <a:xfrm flipH="1" rot="10800000">
            <a:off x="2704825" y="2532175"/>
            <a:ext cx="1223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986" name="Google Shape;986;p1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7" name="Google Shape;98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00" y="2093375"/>
            <a:ext cx="2057125" cy="17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000" y="2337950"/>
            <a:ext cx="925525" cy="10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250" y="1966813"/>
            <a:ext cx="3105150" cy="189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0" name="Google Shape;990;p115"/>
          <p:cNvCxnSpPr/>
          <p:nvPr/>
        </p:nvCxnSpPr>
        <p:spPr>
          <a:xfrm flipH="1" rot="10800000">
            <a:off x="2789450" y="2913963"/>
            <a:ext cx="658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1" name="Google Shape;991;p115"/>
          <p:cNvCxnSpPr/>
          <p:nvPr/>
        </p:nvCxnSpPr>
        <p:spPr>
          <a:xfrm flipH="1" rot="10800000">
            <a:off x="6553400" y="2913950"/>
            <a:ext cx="658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“Learning” Training Loop</a:t>
            </a:r>
            <a:endParaRPr/>
          </a:p>
        </p:txBody>
      </p:sp>
      <p:pic>
        <p:nvPicPr>
          <p:cNvPr id="997" name="Google Shape;99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00" y="1485250"/>
            <a:ext cx="4529074" cy="32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16"/>
          <p:cNvSpPr/>
          <p:nvPr/>
        </p:nvSpPr>
        <p:spPr>
          <a:xfrm>
            <a:off x="4388150" y="1521225"/>
            <a:ext cx="1302000" cy="5361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 - Good Dataset creation</a:t>
            </a:r>
            <a:endParaRPr/>
          </a:p>
        </p:txBody>
      </p:sp>
      <p:pic>
        <p:nvPicPr>
          <p:cNvPr id="1004" name="Google Shape;100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025" y="1106000"/>
            <a:ext cx="5908156" cy="37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 - Good Dataset creation</a:t>
            </a:r>
            <a:endParaRPr/>
          </a:p>
        </p:txBody>
      </p:sp>
      <p:pic>
        <p:nvPicPr>
          <p:cNvPr id="1010" name="Google Shape;101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00" y="1611400"/>
            <a:ext cx="1262550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2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 - Good Dataset creation</a:t>
            </a:r>
            <a:endParaRPr/>
          </a:p>
        </p:txBody>
      </p:sp>
      <p:pic>
        <p:nvPicPr>
          <p:cNvPr id="1017" name="Google Shape;101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00" y="1611400"/>
            <a:ext cx="1262550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2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250" y="1652350"/>
            <a:ext cx="1233525" cy="1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45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 - Good Dataset creation</a:t>
            </a:r>
            <a:endParaRPr/>
          </a:p>
        </p:txBody>
      </p:sp>
      <p:pic>
        <p:nvPicPr>
          <p:cNvPr id="1026" name="Google Shape;102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00" y="1611400"/>
            <a:ext cx="1262550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2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250" y="1652350"/>
            <a:ext cx="1233525" cy="1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45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075" y="1689800"/>
            <a:ext cx="1262550" cy="94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7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 - Good Dataset creation</a:t>
            </a:r>
            <a:endParaRPr/>
          </a:p>
        </p:txBody>
      </p:sp>
      <p:pic>
        <p:nvPicPr>
          <p:cNvPr id="1037" name="Google Shape;103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00" y="1611400"/>
            <a:ext cx="1262550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2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250" y="1652350"/>
            <a:ext cx="1233525" cy="1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45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075" y="1689800"/>
            <a:ext cx="1262550" cy="94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7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21"/>
          <p:cNvSpPr txBox="1"/>
          <p:nvPr>
            <p:ph idx="1" type="body"/>
          </p:nvPr>
        </p:nvSpPr>
        <p:spPr>
          <a:xfrm>
            <a:off x="311700" y="2855900"/>
            <a:ext cx="86085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human effort (time &amp; money)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Quality issues (consistency between human labelers, mistakes)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0" r="0" t="20798"/>
          <a:stretch/>
        </p:blipFill>
        <p:spPr>
          <a:xfrm>
            <a:off x="5045800" y="1884750"/>
            <a:ext cx="2828575" cy="279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3"/>
          <p:cNvCxnSpPr/>
          <p:nvPr/>
        </p:nvCxnSpPr>
        <p:spPr>
          <a:xfrm>
            <a:off x="2805550" y="3071725"/>
            <a:ext cx="20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1" name="Google Shape;141;p23"/>
          <p:cNvPicPr preferRelativeResize="0"/>
          <p:nvPr/>
        </p:nvPicPr>
        <p:blipFill rotWithShape="1">
          <a:blip r:embed="rId4">
            <a:alphaModFix/>
          </a:blip>
          <a:srcRect b="0" l="35938" r="0" t="33244"/>
          <a:stretch/>
        </p:blipFill>
        <p:spPr>
          <a:xfrm>
            <a:off x="1014325" y="2762375"/>
            <a:ext cx="891750" cy="8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Llama-3 Demo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Llama-3 by</a:t>
            </a:r>
            <a:endParaRPr/>
          </a:p>
        </p:txBody>
      </p:sp>
      <p:pic>
        <p:nvPicPr>
          <p:cNvPr id="1054" name="Google Shape;105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0" y="2195576"/>
            <a:ext cx="7917051" cy="10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50" y="1682675"/>
            <a:ext cx="2630524" cy="3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725" y="515450"/>
            <a:ext cx="17716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Llama-3 by</a:t>
            </a:r>
            <a:endParaRPr/>
          </a:p>
        </p:txBody>
      </p:sp>
      <p:pic>
        <p:nvPicPr>
          <p:cNvPr id="1062" name="Google Shape;106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0" y="2195576"/>
            <a:ext cx="7917051" cy="10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50" y="1682675"/>
            <a:ext cx="2630524" cy="3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725" y="515450"/>
            <a:ext cx="17716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8425" y="3307325"/>
            <a:ext cx="5147500" cy="1784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Google Shape;1066;p124"/>
          <p:cNvCxnSpPr/>
          <p:nvPr/>
        </p:nvCxnSpPr>
        <p:spPr>
          <a:xfrm flipH="1">
            <a:off x="4114675" y="2596925"/>
            <a:ext cx="129600" cy="102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estimate Model Size?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estimate Model Size?</a:t>
            </a:r>
            <a:endParaRPr/>
          </a:p>
        </p:txBody>
      </p:sp>
      <p:pic>
        <p:nvPicPr>
          <p:cNvPr id="1077" name="Google Shape;107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200" y="536250"/>
            <a:ext cx="1971475" cy="10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701" y="372500"/>
            <a:ext cx="1971475" cy="187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estimate Model Size?</a:t>
            </a:r>
            <a:endParaRPr/>
          </a:p>
        </p:txBody>
      </p:sp>
      <p:pic>
        <p:nvPicPr>
          <p:cNvPr id="1084" name="Google Shape;108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701" y="372500"/>
            <a:ext cx="1971475" cy="18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50" y="2195576"/>
            <a:ext cx="7917051" cy="10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Parameter == 1 Number (floating point)</a:t>
            </a:r>
            <a:endParaRPr/>
          </a:p>
        </p:txBody>
      </p:sp>
      <p:pic>
        <p:nvPicPr>
          <p:cNvPr id="1091" name="Google Shape;109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701" y="372500"/>
            <a:ext cx="1971475" cy="18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50" y="2195576"/>
            <a:ext cx="7917051" cy="1068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3" name="Google Shape;1093;p128"/>
          <p:cNvGraphicFramePr/>
          <p:nvPr/>
        </p:nvGraphicFramePr>
        <p:xfrm>
          <a:off x="950800" y="340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{1A3B0C6D-639A-47F5-93EA-80698D50283F}</a:tableStyleId>
              </a:tblPr>
              <a:tblGrid>
                <a:gridCol w="3347425"/>
                <a:gridCol w="3347425"/>
              </a:tblGrid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16 bit float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Llama3-8B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~16 GB  (8*10^9 * 2B)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Llama3-70B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~140 GB (70*10^9 * 2B)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Llama3-400B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~800 GB (400*10^9 * 2B)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</p:txBody>
      </p:sp>
      <p:pic>
        <p:nvPicPr>
          <p:cNvPr id="1099" name="Google Shape;109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8839204" cy="250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</p:txBody>
      </p:sp>
      <p:sp>
        <p:nvSpPr>
          <p:cNvPr id="1105" name="Google Shape;1105;p130"/>
          <p:cNvSpPr txBox="1"/>
          <p:nvPr>
            <p:ph idx="1" type="body"/>
          </p:nvPr>
        </p:nvSpPr>
        <p:spPr>
          <a:xfrm>
            <a:off x="387900" y="1468825"/>
            <a:ext cx="8670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Compression method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PTQ (Post Training Quantization) - easy to implement, degrades performance slightly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QAT (Quantization Aware Training) - happens during training stage, more complicated to implement, but results in better performance than (PTQ)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Parameter == 1 Number (floating point)</a:t>
            </a:r>
            <a:endParaRPr/>
          </a:p>
        </p:txBody>
      </p:sp>
      <p:pic>
        <p:nvPicPr>
          <p:cNvPr id="1111" name="Google Shape;111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701" y="372500"/>
            <a:ext cx="1971475" cy="18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50" y="2195576"/>
            <a:ext cx="7917051" cy="1068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13" name="Google Shape;1113;p131"/>
          <p:cNvGraphicFramePr/>
          <p:nvPr/>
        </p:nvGraphicFramePr>
        <p:xfrm>
          <a:off x="950800" y="340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{1A3B0C6D-639A-47F5-93EA-80698D50283F}</a:tableStyleId>
              </a:tblPr>
              <a:tblGrid>
                <a:gridCol w="2224400"/>
                <a:gridCol w="2224400"/>
                <a:gridCol w="2224400"/>
              </a:tblGrid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16 bit float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Quantized (Q8_0) GGUF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Llama3-8B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~16 GB  (8*10^9 * 2B)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~9 GB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Llama3-70B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~140 GB (70*10^9 * 2B)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~75 GB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Llama3-400B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~800 GB (400*10^9 * 2B)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N/A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our output?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850" y="2337950"/>
            <a:ext cx="925525" cy="10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Parameter == 1 Number (floating point)</a:t>
            </a:r>
            <a:endParaRPr/>
          </a:p>
        </p:txBody>
      </p:sp>
      <p:pic>
        <p:nvPicPr>
          <p:cNvPr id="1119" name="Google Shape;111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701" y="372500"/>
            <a:ext cx="1971475" cy="18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50" y="2195576"/>
            <a:ext cx="7917051" cy="1068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1" name="Google Shape;1121;p132"/>
          <p:cNvGraphicFramePr/>
          <p:nvPr/>
        </p:nvGraphicFramePr>
        <p:xfrm>
          <a:off x="950800" y="340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{1A3B0C6D-639A-47F5-93EA-80698D50283F}</a:tableStyleId>
              </a:tblPr>
              <a:tblGrid>
                <a:gridCol w="2224400"/>
                <a:gridCol w="2224400"/>
                <a:gridCol w="2224400"/>
              </a:tblGrid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16 bit float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Quantized (Q8_0) GGUF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Llama3-8B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~16 GB  (8*10^9 * 2B)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~9 GB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Llama3-70B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~140 GB (70*10^9 * 2B)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~75 GB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Llama3-400B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~800 GB (400*10^9 * 2B)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2424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N/A</a:t>
                      </a:r>
                      <a:endParaRPr sz="1100">
                        <a:solidFill>
                          <a:srgbClr val="42424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22" name="Google Shape;1122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000" y="437260"/>
            <a:ext cx="1971475" cy="193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Llama-3 by</a:t>
            </a:r>
            <a:endParaRPr/>
          </a:p>
        </p:txBody>
      </p:sp>
      <p:pic>
        <p:nvPicPr>
          <p:cNvPr id="1128" name="Google Shape;112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0" y="2195576"/>
            <a:ext cx="7917051" cy="10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50" y="1682675"/>
            <a:ext cx="2630524" cy="3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725" y="515450"/>
            <a:ext cx="17716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8425" y="3307325"/>
            <a:ext cx="5147500" cy="1784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2" name="Google Shape;1132;p133"/>
          <p:cNvCxnSpPr/>
          <p:nvPr/>
        </p:nvCxnSpPr>
        <p:spPr>
          <a:xfrm flipH="1">
            <a:off x="2071825" y="2654475"/>
            <a:ext cx="3050100" cy="133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grpSp>
        <p:nvGrpSpPr>
          <p:cNvPr id="1138" name="Google Shape;1138;p134"/>
          <p:cNvGrpSpPr/>
          <p:nvPr/>
        </p:nvGrpSpPr>
        <p:grpSpPr>
          <a:xfrm>
            <a:off x="2992575" y="1208550"/>
            <a:ext cx="5393401" cy="3663874"/>
            <a:chOff x="2992575" y="1208550"/>
            <a:chExt cx="5393401" cy="3663874"/>
          </a:xfrm>
        </p:grpSpPr>
        <p:pic>
          <p:nvPicPr>
            <p:cNvPr id="1139" name="Google Shape;1139;p134"/>
            <p:cNvPicPr preferRelativeResize="0"/>
            <p:nvPr/>
          </p:nvPicPr>
          <p:blipFill rotWithShape="1">
            <a:blip r:embed="rId3">
              <a:alphaModFix/>
            </a:blip>
            <a:srcRect b="0" l="79453" r="0" t="0"/>
            <a:stretch/>
          </p:blipFill>
          <p:spPr>
            <a:xfrm>
              <a:off x="6805251" y="1457525"/>
              <a:ext cx="1580725" cy="341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134"/>
            <p:cNvSpPr/>
            <p:nvPr/>
          </p:nvSpPr>
          <p:spPr>
            <a:xfrm>
              <a:off x="2992575" y="1208550"/>
              <a:ext cx="3532200" cy="1028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grpSp>
        <p:nvGrpSpPr>
          <p:cNvPr id="1146" name="Google Shape;1146;p135"/>
          <p:cNvGrpSpPr/>
          <p:nvPr/>
        </p:nvGrpSpPr>
        <p:grpSpPr>
          <a:xfrm>
            <a:off x="692525" y="1208550"/>
            <a:ext cx="5832250" cy="3663874"/>
            <a:chOff x="692525" y="1208550"/>
            <a:chExt cx="5832250" cy="3663874"/>
          </a:xfrm>
        </p:grpSpPr>
        <p:pic>
          <p:nvPicPr>
            <p:cNvPr id="1147" name="Google Shape;1147;p135"/>
            <p:cNvPicPr preferRelativeResize="0"/>
            <p:nvPr/>
          </p:nvPicPr>
          <p:blipFill rotWithShape="1">
            <a:blip r:embed="rId3">
              <a:alphaModFix/>
            </a:blip>
            <a:srcRect b="0" l="0" r="60847" t="0"/>
            <a:stretch/>
          </p:blipFill>
          <p:spPr>
            <a:xfrm>
              <a:off x="692525" y="1457525"/>
              <a:ext cx="3012226" cy="341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8" name="Google Shape;1148;p135"/>
            <p:cNvSpPr/>
            <p:nvPr/>
          </p:nvSpPr>
          <p:spPr>
            <a:xfrm>
              <a:off x="2992575" y="1208550"/>
              <a:ext cx="3532200" cy="1028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grpSp>
        <p:nvGrpSpPr>
          <p:cNvPr id="1154" name="Google Shape;1154;p136"/>
          <p:cNvGrpSpPr/>
          <p:nvPr/>
        </p:nvGrpSpPr>
        <p:grpSpPr>
          <a:xfrm>
            <a:off x="2992575" y="1208550"/>
            <a:ext cx="5393401" cy="3663874"/>
            <a:chOff x="2992575" y="1208550"/>
            <a:chExt cx="5393401" cy="3663874"/>
          </a:xfrm>
        </p:grpSpPr>
        <p:pic>
          <p:nvPicPr>
            <p:cNvPr id="1155" name="Google Shape;1155;p136"/>
            <p:cNvPicPr preferRelativeResize="0"/>
            <p:nvPr/>
          </p:nvPicPr>
          <p:blipFill rotWithShape="1">
            <a:blip r:embed="rId3">
              <a:alphaModFix/>
            </a:blip>
            <a:srcRect b="0" l="79453" r="0" t="0"/>
            <a:stretch/>
          </p:blipFill>
          <p:spPr>
            <a:xfrm>
              <a:off x="6805251" y="1457525"/>
              <a:ext cx="1580725" cy="341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6" name="Google Shape;1156;p136"/>
            <p:cNvSpPr/>
            <p:nvPr/>
          </p:nvSpPr>
          <p:spPr>
            <a:xfrm>
              <a:off x="2992575" y="1208550"/>
              <a:ext cx="3532200" cy="1028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157" name="Google Shape;1157;p136"/>
          <p:cNvGrpSpPr/>
          <p:nvPr/>
        </p:nvGrpSpPr>
        <p:grpSpPr>
          <a:xfrm>
            <a:off x="692525" y="1208550"/>
            <a:ext cx="5832250" cy="3663874"/>
            <a:chOff x="692525" y="1208550"/>
            <a:chExt cx="5832250" cy="3663874"/>
          </a:xfrm>
        </p:grpSpPr>
        <p:pic>
          <p:nvPicPr>
            <p:cNvPr id="1158" name="Google Shape;1158;p136"/>
            <p:cNvPicPr preferRelativeResize="0"/>
            <p:nvPr/>
          </p:nvPicPr>
          <p:blipFill rotWithShape="1">
            <a:blip r:embed="rId3">
              <a:alphaModFix/>
            </a:blip>
            <a:srcRect b="0" l="0" r="60847" t="0"/>
            <a:stretch/>
          </p:blipFill>
          <p:spPr>
            <a:xfrm>
              <a:off x="692525" y="1457525"/>
              <a:ext cx="3012226" cy="341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" name="Google Shape;1159;p136"/>
            <p:cNvSpPr/>
            <p:nvPr/>
          </p:nvSpPr>
          <p:spPr>
            <a:xfrm>
              <a:off x="2992575" y="1208550"/>
              <a:ext cx="3532200" cy="1028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1160" name="Google Shape;1160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475" y="316050"/>
            <a:ext cx="2774849" cy="10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375" y="114750"/>
            <a:ext cx="1921951" cy="12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grpSp>
        <p:nvGrpSpPr>
          <p:cNvPr id="1167" name="Google Shape;1167;p137"/>
          <p:cNvGrpSpPr/>
          <p:nvPr/>
        </p:nvGrpSpPr>
        <p:grpSpPr>
          <a:xfrm>
            <a:off x="2992575" y="1208550"/>
            <a:ext cx="5393401" cy="3663874"/>
            <a:chOff x="2992575" y="1208550"/>
            <a:chExt cx="5393401" cy="3663874"/>
          </a:xfrm>
        </p:grpSpPr>
        <p:pic>
          <p:nvPicPr>
            <p:cNvPr id="1168" name="Google Shape;1168;p137"/>
            <p:cNvPicPr preferRelativeResize="0"/>
            <p:nvPr/>
          </p:nvPicPr>
          <p:blipFill rotWithShape="1">
            <a:blip r:embed="rId3">
              <a:alphaModFix/>
            </a:blip>
            <a:srcRect b="0" l="79453" r="0" t="0"/>
            <a:stretch/>
          </p:blipFill>
          <p:spPr>
            <a:xfrm>
              <a:off x="6805251" y="1457525"/>
              <a:ext cx="1580725" cy="341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9" name="Google Shape;1169;p137"/>
            <p:cNvSpPr/>
            <p:nvPr/>
          </p:nvSpPr>
          <p:spPr>
            <a:xfrm>
              <a:off x="2992575" y="1208550"/>
              <a:ext cx="3532200" cy="1028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170" name="Google Shape;1170;p137"/>
          <p:cNvGrpSpPr/>
          <p:nvPr/>
        </p:nvGrpSpPr>
        <p:grpSpPr>
          <a:xfrm>
            <a:off x="692525" y="1208550"/>
            <a:ext cx="5832250" cy="3663874"/>
            <a:chOff x="692525" y="1208550"/>
            <a:chExt cx="5832250" cy="3663874"/>
          </a:xfrm>
        </p:grpSpPr>
        <p:pic>
          <p:nvPicPr>
            <p:cNvPr id="1171" name="Google Shape;1171;p137"/>
            <p:cNvPicPr preferRelativeResize="0"/>
            <p:nvPr/>
          </p:nvPicPr>
          <p:blipFill rotWithShape="1">
            <a:blip r:embed="rId3">
              <a:alphaModFix/>
            </a:blip>
            <a:srcRect b="0" l="0" r="60847" t="0"/>
            <a:stretch/>
          </p:blipFill>
          <p:spPr>
            <a:xfrm>
              <a:off x="692525" y="1457525"/>
              <a:ext cx="3012226" cy="341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2" name="Google Shape;1172;p137"/>
            <p:cNvSpPr/>
            <p:nvPr/>
          </p:nvSpPr>
          <p:spPr>
            <a:xfrm>
              <a:off x="2992575" y="1208550"/>
              <a:ext cx="3532200" cy="1028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1173" name="Google Shape;1173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9975" y="184962"/>
            <a:ext cx="3100700" cy="11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050" y="372500"/>
            <a:ext cx="1895150" cy="8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grpSp>
        <p:nvGrpSpPr>
          <p:cNvPr id="1180" name="Google Shape;1180;p138"/>
          <p:cNvGrpSpPr/>
          <p:nvPr/>
        </p:nvGrpSpPr>
        <p:grpSpPr>
          <a:xfrm>
            <a:off x="692525" y="1208550"/>
            <a:ext cx="7693451" cy="3663874"/>
            <a:chOff x="692525" y="1208550"/>
            <a:chExt cx="7693451" cy="3663874"/>
          </a:xfrm>
        </p:grpSpPr>
        <p:pic>
          <p:nvPicPr>
            <p:cNvPr id="1181" name="Google Shape;1181;p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2525" y="1457525"/>
              <a:ext cx="7693451" cy="341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2" name="Google Shape;1182;p138"/>
            <p:cNvSpPr/>
            <p:nvPr/>
          </p:nvSpPr>
          <p:spPr>
            <a:xfrm>
              <a:off x="2992575" y="1208550"/>
              <a:ext cx="3532200" cy="1028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1183" name="Google Shape;1183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950" y="990637"/>
            <a:ext cx="3100700" cy="11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525" y="129000"/>
            <a:ext cx="2774849" cy="10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Llama-3 by</a:t>
            </a:r>
            <a:endParaRPr/>
          </a:p>
        </p:txBody>
      </p:sp>
      <p:pic>
        <p:nvPicPr>
          <p:cNvPr id="1190" name="Google Shape;119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0" y="2195576"/>
            <a:ext cx="7917051" cy="10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50" y="1682675"/>
            <a:ext cx="2630524" cy="3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725" y="515450"/>
            <a:ext cx="17716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8425" y="3307325"/>
            <a:ext cx="5147500" cy="1784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4" name="Google Shape;1194;p139"/>
          <p:cNvCxnSpPr/>
          <p:nvPr/>
        </p:nvCxnSpPr>
        <p:spPr>
          <a:xfrm flipH="1">
            <a:off x="4589550" y="2532175"/>
            <a:ext cx="1064700" cy="135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95" name="Google Shape;1195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2175" y="3867275"/>
            <a:ext cx="1109826" cy="80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Llama-3 by</a:t>
            </a:r>
            <a:endParaRPr/>
          </a:p>
        </p:txBody>
      </p:sp>
      <p:pic>
        <p:nvPicPr>
          <p:cNvPr id="1201" name="Google Shape;120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0" y="2195576"/>
            <a:ext cx="7917051" cy="10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50" y="1682675"/>
            <a:ext cx="2630524" cy="3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725" y="515450"/>
            <a:ext cx="17716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3549" y="3434150"/>
            <a:ext cx="2794650" cy="170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5" name="Google Shape;1205;p140"/>
          <p:cNvCxnSpPr/>
          <p:nvPr/>
        </p:nvCxnSpPr>
        <p:spPr>
          <a:xfrm flipH="1">
            <a:off x="6366275" y="2604125"/>
            <a:ext cx="165600" cy="111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our output?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850" y="2337950"/>
            <a:ext cx="925525" cy="108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5"/>
          <p:cNvCxnSpPr/>
          <p:nvPr/>
        </p:nvCxnSpPr>
        <p:spPr>
          <a:xfrm>
            <a:off x="2510600" y="2812750"/>
            <a:ext cx="69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938" y="2223700"/>
            <a:ext cx="1293361" cy="18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</a:t>
            </a:r>
            <a:endParaRPr/>
          </a:p>
        </p:txBody>
      </p:sp>
      <p:pic>
        <p:nvPicPr>
          <p:cNvPr id="1216" name="Google Shape;121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950" y="714325"/>
            <a:ext cx="4675249" cy="40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ampling methods</a:t>
            </a:r>
            <a:endParaRPr/>
          </a:p>
        </p:txBody>
      </p:sp>
      <p:sp>
        <p:nvSpPr>
          <p:cNvPr id="1222" name="Google Shape;1222;p14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Deterministic -</a:t>
            </a:r>
            <a:r>
              <a:rPr lang="en"/>
              <a:t> greedy (best 1) / beam (best 3)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Probabilistic - pick a random value, proportional to predicted probabilities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44"/>
          <p:cNvSpPr txBox="1"/>
          <p:nvPr>
            <p:ph idx="1" type="body"/>
          </p:nvPr>
        </p:nvSpPr>
        <p:spPr>
          <a:xfrm>
            <a:off x="311700" y="1468825"/>
            <a:ext cx="35781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</a:t>
            </a:r>
            <a:r>
              <a:rPr lang="en" sz="1200"/>
              <a:t>escale probabilities before sampling, control the shape of the distribution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parameter</a:t>
            </a:r>
            <a:endParaRPr/>
          </a:p>
        </p:txBody>
      </p:sp>
      <p:pic>
        <p:nvPicPr>
          <p:cNvPr id="1229" name="Google Shape;1229;p14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250" y="726050"/>
            <a:ext cx="2747474" cy="17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45"/>
          <p:cNvSpPr txBox="1"/>
          <p:nvPr>
            <p:ph idx="1" type="body"/>
          </p:nvPr>
        </p:nvSpPr>
        <p:spPr>
          <a:xfrm>
            <a:off x="311700" y="1468825"/>
            <a:ext cx="35781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Rescale probabilities before sampling, control the shape of the distribution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Decreasing T - “conservative”</a:t>
            </a:r>
            <a:br>
              <a:rPr lang="en" sz="1200"/>
            </a:br>
            <a:r>
              <a:rPr lang="en" sz="1200"/>
              <a:t>- peaks increased, promote frequent </a:t>
            </a:r>
            <a:br>
              <a:rPr lang="en" sz="1200"/>
            </a:br>
            <a:r>
              <a:rPr lang="en" sz="1200"/>
              <a:t>- suppress rare tokens</a:t>
            </a:r>
            <a:endParaRPr sz="1200"/>
          </a:p>
        </p:txBody>
      </p:sp>
      <p:sp>
        <p:nvSpPr>
          <p:cNvPr id="1235" name="Google Shape;1235;p1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parameter</a:t>
            </a:r>
            <a:endParaRPr/>
          </a:p>
        </p:txBody>
      </p:sp>
      <p:pic>
        <p:nvPicPr>
          <p:cNvPr id="1236" name="Google Shape;1236;p14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250" y="726050"/>
            <a:ext cx="2747474" cy="17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4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375" y="3228913"/>
            <a:ext cx="2308674" cy="142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8" name="Google Shape;1238;p145"/>
          <p:cNvCxnSpPr/>
          <p:nvPr/>
        </p:nvCxnSpPr>
        <p:spPr>
          <a:xfrm flipH="1">
            <a:off x="5452725" y="2517800"/>
            <a:ext cx="453300" cy="5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9" name="Google Shape;1239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600" y="2578672"/>
            <a:ext cx="879500" cy="4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46"/>
          <p:cNvSpPr txBox="1"/>
          <p:nvPr>
            <p:ph idx="1" type="body"/>
          </p:nvPr>
        </p:nvSpPr>
        <p:spPr>
          <a:xfrm>
            <a:off x="311700" y="1468825"/>
            <a:ext cx="35781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Rescale probabilities before sampling, control the shape of the distribution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Decreasing T - “conservative”</a:t>
            </a:r>
            <a:br>
              <a:rPr lang="en" sz="1200"/>
            </a:br>
            <a:r>
              <a:rPr lang="en" sz="1200"/>
              <a:t>- peaks increased, promote frequent </a:t>
            </a:r>
            <a:br>
              <a:rPr lang="en" sz="1200"/>
            </a:br>
            <a:r>
              <a:rPr lang="en" sz="1200"/>
              <a:t>- suppress rare tokens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Increasing T - “creative”</a:t>
            </a:r>
            <a:br>
              <a:rPr lang="en" sz="1200"/>
            </a:br>
            <a:r>
              <a:rPr lang="en" sz="1200"/>
              <a:t>- flatten distribution</a:t>
            </a:r>
            <a:br>
              <a:rPr lang="en" sz="1200"/>
            </a:br>
            <a:r>
              <a:rPr lang="en" sz="1200"/>
              <a:t>- rare tokens become more likely</a:t>
            </a:r>
            <a:endParaRPr sz="1200"/>
          </a:p>
        </p:txBody>
      </p:sp>
      <p:sp>
        <p:nvSpPr>
          <p:cNvPr id="1245" name="Google Shape;1245;p1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parameter</a:t>
            </a:r>
            <a:endParaRPr/>
          </a:p>
        </p:txBody>
      </p:sp>
      <p:pic>
        <p:nvPicPr>
          <p:cNvPr id="1246" name="Google Shape;1246;p14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250" y="726050"/>
            <a:ext cx="2747474" cy="17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4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375" y="3228913"/>
            <a:ext cx="2308674" cy="14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46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750" y="3228900"/>
            <a:ext cx="2308674" cy="14286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9" name="Google Shape;1249;p146"/>
          <p:cNvCxnSpPr/>
          <p:nvPr/>
        </p:nvCxnSpPr>
        <p:spPr>
          <a:xfrm flipH="1">
            <a:off x="5452725" y="2517800"/>
            <a:ext cx="453300" cy="5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0" name="Google Shape;1250;p146"/>
          <p:cNvCxnSpPr/>
          <p:nvPr/>
        </p:nvCxnSpPr>
        <p:spPr>
          <a:xfrm>
            <a:off x="6733300" y="2517800"/>
            <a:ext cx="453300" cy="5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1" name="Google Shape;1251;p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600" y="2578672"/>
            <a:ext cx="879500" cy="4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6275" y="2517800"/>
            <a:ext cx="1035672" cy="5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Top-k or Top-p sampling</a:t>
            </a:r>
            <a:endParaRPr/>
          </a:p>
        </p:txBody>
      </p:sp>
      <p:sp>
        <p:nvSpPr>
          <p:cNvPr id="1258" name="Google Shape;1258;p147"/>
          <p:cNvSpPr txBox="1"/>
          <p:nvPr>
            <p:ph idx="1" type="body"/>
          </p:nvPr>
        </p:nvSpPr>
        <p:spPr>
          <a:xfrm>
            <a:off x="392600" y="12801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Top-k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choose from the k highest prob tokens, ignore bottom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Top-p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choose from top prob tokens, which sum to p, ignore bottom %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9" name="Google Shape;125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450" y="2670547"/>
            <a:ext cx="7442125" cy="247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4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Chat/Instruct Model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99" y="0"/>
            <a:ext cx="64231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creation</a:t>
            </a:r>
            <a:endParaRPr/>
          </a:p>
        </p:txBody>
      </p:sp>
      <p:pic>
        <p:nvPicPr>
          <p:cNvPr id="1275" name="Google Shape;127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8839203" cy="3390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Instruction/Chat dataset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our output?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850" y="2337950"/>
            <a:ext cx="925525" cy="108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6"/>
          <p:cNvCxnSpPr/>
          <p:nvPr/>
        </p:nvCxnSpPr>
        <p:spPr>
          <a:xfrm>
            <a:off x="2510600" y="2812750"/>
            <a:ext cx="69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6"/>
          <p:cNvCxnSpPr/>
          <p:nvPr/>
        </p:nvCxnSpPr>
        <p:spPr>
          <a:xfrm>
            <a:off x="4698825" y="2812750"/>
            <a:ext cx="69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938" y="2223700"/>
            <a:ext cx="1293361" cy="18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900" y="2223700"/>
            <a:ext cx="1233945" cy="16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4230393" cy="3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5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Instruction/Chat dataset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4230393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000" y="1191600"/>
            <a:ext cx="4230400" cy="376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2200" y="86313"/>
            <a:ext cx="2415175" cy="13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Instruction/Chat dataset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Instruction/Chat training using new dataset</a:t>
            </a:r>
            <a:endParaRPr/>
          </a:p>
        </p:txBody>
      </p:sp>
      <p:sp>
        <p:nvSpPr>
          <p:cNvPr id="1300" name="Google Shape;1300;p154"/>
          <p:cNvSpPr txBox="1"/>
          <p:nvPr>
            <p:ph idx="1" type="body"/>
          </p:nvPr>
        </p:nvSpPr>
        <p:spPr>
          <a:xfrm>
            <a:off x="311700" y="1468825"/>
            <a:ext cx="4002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Model learns to follow the new format: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&lt;USER&gt; instructions</a:t>
            </a:r>
            <a:br>
              <a:rPr lang="en" sz="1300"/>
            </a:br>
            <a:r>
              <a:rPr lang="en" sz="1300"/>
              <a:t>&lt;ASSISTANT&gt;</a:t>
            </a:r>
            <a:endParaRPr sz="13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5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- to human preference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5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Comparing is easier then coming up with an answer</a:t>
            </a:r>
            <a:endParaRPr/>
          </a:p>
        </p:txBody>
      </p:sp>
      <p:sp>
        <p:nvSpPr>
          <p:cNvPr id="1311" name="Google Shape;1311;p15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fine-tuning</a:t>
            </a:r>
            <a:endParaRPr/>
          </a:p>
        </p:txBody>
      </p:sp>
      <p:pic>
        <p:nvPicPr>
          <p:cNvPr id="1312" name="Google Shape;131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00" y="2146075"/>
            <a:ext cx="8839199" cy="2480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5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Preference </a:t>
            </a:r>
            <a:r>
              <a:rPr lang="en"/>
              <a:t>dataset</a:t>
            </a:r>
            <a:endParaRPr/>
          </a:p>
        </p:txBody>
      </p:sp>
      <p:pic>
        <p:nvPicPr>
          <p:cNvPr id="1318" name="Google Shape;131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00" y="2146075"/>
            <a:ext cx="8839199" cy="24807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9" name="Google Shape;1319;p157"/>
          <p:cNvCxnSpPr/>
          <p:nvPr/>
        </p:nvCxnSpPr>
        <p:spPr>
          <a:xfrm flipH="1" rot="10800000">
            <a:off x="3014175" y="1920800"/>
            <a:ext cx="395700" cy="23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157"/>
          <p:cNvCxnSpPr/>
          <p:nvPr/>
        </p:nvCxnSpPr>
        <p:spPr>
          <a:xfrm>
            <a:off x="3042950" y="1690525"/>
            <a:ext cx="366900" cy="23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157"/>
          <p:cNvCxnSpPr/>
          <p:nvPr/>
        </p:nvCxnSpPr>
        <p:spPr>
          <a:xfrm flipH="1" rot="10800000">
            <a:off x="5878600" y="1920800"/>
            <a:ext cx="395700" cy="23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157"/>
          <p:cNvCxnSpPr/>
          <p:nvPr/>
        </p:nvCxnSpPr>
        <p:spPr>
          <a:xfrm>
            <a:off x="5907375" y="1690525"/>
            <a:ext cx="366900" cy="23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5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Llama2 vs Llama2-chat</a:t>
            </a:r>
            <a:endParaRPr/>
          </a:p>
        </p:txBody>
      </p:sp>
      <p:pic>
        <p:nvPicPr>
          <p:cNvPr id="1328" name="Google Shape;13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25" y="1210675"/>
            <a:ext cx="8180275" cy="37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5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Model vs Instruction Tuned Model</a:t>
            </a:r>
            <a:endParaRPr/>
          </a:p>
        </p:txBody>
      </p:sp>
      <p:pic>
        <p:nvPicPr>
          <p:cNvPr id="1334" name="Google Shape;133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00" y="1220225"/>
            <a:ext cx="7761940" cy="39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6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Multi-turn conversation</a:t>
            </a:r>
            <a:endParaRPr/>
          </a:p>
        </p:txBody>
      </p:sp>
      <p:sp>
        <p:nvSpPr>
          <p:cNvPr id="1340" name="Google Shape;1340;p160"/>
          <p:cNvSpPr txBox="1"/>
          <p:nvPr>
            <p:ph idx="1" type="body"/>
          </p:nvPr>
        </p:nvSpPr>
        <p:spPr>
          <a:xfrm>
            <a:off x="745000" y="1995300"/>
            <a:ext cx="4002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&lt;USER&gt; instructions</a:t>
            </a:r>
            <a:br>
              <a:rPr lang="en" sz="1300"/>
            </a:br>
            <a:r>
              <a:rPr lang="en" sz="1300"/>
              <a:t>&lt;ASSISTANT&gt;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6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Multi-turn conversation</a:t>
            </a:r>
            <a:endParaRPr/>
          </a:p>
        </p:txBody>
      </p:sp>
      <p:pic>
        <p:nvPicPr>
          <p:cNvPr id="1346" name="Google Shape;134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75" y="1759626"/>
            <a:ext cx="5155524" cy="20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67125" y="14904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(What is our model architecture?)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0" r="0" t="20798"/>
          <a:stretch/>
        </p:blipFill>
        <p:spPr>
          <a:xfrm>
            <a:off x="1218775" y="2535775"/>
            <a:ext cx="1933805" cy="191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125" y="2963775"/>
            <a:ext cx="655500" cy="8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6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Multi-turn conversation</a:t>
            </a:r>
            <a:endParaRPr/>
          </a:p>
        </p:txBody>
      </p:sp>
      <p:pic>
        <p:nvPicPr>
          <p:cNvPr id="1352" name="Google Shape;135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25" y="1668949"/>
            <a:ext cx="7782998" cy="27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4942" l="0" r="0" t="0"/>
          <a:stretch/>
        </p:blipFill>
        <p:spPr>
          <a:xfrm>
            <a:off x="3219225" y="1719275"/>
            <a:ext cx="2560251" cy="339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67125" y="14904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(What is our model architecture?)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4">
            <a:alphaModFix/>
          </a:blip>
          <a:srcRect b="0" l="0" r="0" t="20798"/>
          <a:stretch/>
        </p:blipFill>
        <p:spPr>
          <a:xfrm>
            <a:off x="1218775" y="2535775"/>
            <a:ext cx="1933805" cy="191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3125" y="2963775"/>
            <a:ext cx="655500" cy="88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8"/>
          <p:cNvCxnSpPr/>
          <p:nvPr/>
        </p:nvCxnSpPr>
        <p:spPr>
          <a:xfrm>
            <a:off x="2676050" y="3488950"/>
            <a:ext cx="476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8"/>
          <p:cNvCxnSpPr/>
          <p:nvPr/>
        </p:nvCxnSpPr>
        <p:spPr>
          <a:xfrm>
            <a:off x="5779475" y="3488950"/>
            <a:ext cx="476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67125" y="14904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(What is our model architecture?)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0" l="0" r="0" t="20798"/>
          <a:stretch/>
        </p:blipFill>
        <p:spPr>
          <a:xfrm>
            <a:off x="1218775" y="2535775"/>
            <a:ext cx="1933805" cy="191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125" y="2963775"/>
            <a:ext cx="655500" cy="8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0750" y="2391925"/>
            <a:ext cx="2622499" cy="187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7125" y="14904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(What is our model architecture?)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0" r="0" t="20798"/>
          <a:stretch/>
        </p:blipFill>
        <p:spPr>
          <a:xfrm>
            <a:off x="1218775" y="2535775"/>
            <a:ext cx="1933805" cy="191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125" y="2963775"/>
            <a:ext cx="655500" cy="8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575" y="2345150"/>
            <a:ext cx="2764175" cy="8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7403" y="3327400"/>
            <a:ext cx="1948186" cy="8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3158025" y="2158100"/>
            <a:ext cx="2961600" cy="214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08" name="Google Shape;208;p30"/>
          <p:cNvCxnSpPr/>
          <p:nvPr/>
        </p:nvCxnSpPr>
        <p:spPr>
          <a:xfrm>
            <a:off x="2575325" y="3327400"/>
            <a:ext cx="476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0"/>
          <p:cNvCxnSpPr/>
          <p:nvPr/>
        </p:nvCxnSpPr>
        <p:spPr>
          <a:xfrm>
            <a:off x="6209475" y="3328000"/>
            <a:ext cx="2577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3">
            <a:alphaModFix/>
          </a:blip>
          <a:srcRect b="0" l="35938" r="0" t="33244"/>
          <a:stretch/>
        </p:blipFill>
        <p:spPr>
          <a:xfrm>
            <a:off x="582725" y="2345125"/>
            <a:ext cx="891750" cy="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4">
            <a:alphaModFix/>
          </a:blip>
          <a:srcRect b="32212" l="0" r="0" t="34938"/>
          <a:stretch/>
        </p:blipFill>
        <p:spPr>
          <a:xfrm>
            <a:off x="565850" y="3154050"/>
            <a:ext cx="925500" cy="3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language models learn?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Llama-3 demonstration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 Model vs Chat/Instruct Model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b="0" l="35938" r="0" t="33244"/>
          <a:stretch/>
        </p:blipFill>
        <p:spPr>
          <a:xfrm>
            <a:off x="582725" y="2345125"/>
            <a:ext cx="891750" cy="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4">
            <a:alphaModFix/>
          </a:blip>
          <a:srcRect b="32212" l="0" r="0" t="34938"/>
          <a:stretch/>
        </p:blipFill>
        <p:spPr>
          <a:xfrm>
            <a:off x="565850" y="3154050"/>
            <a:ext cx="925500" cy="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050" y="2068200"/>
            <a:ext cx="4385384" cy="22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750" y="2765811"/>
            <a:ext cx="83295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 rotWithShape="1">
          <a:blip r:embed="rId6">
            <a:alphaModFix/>
          </a:blip>
          <a:srcRect b="0" l="0" r="17033" t="0"/>
          <a:stretch/>
        </p:blipFill>
        <p:spPr>
          <a:xfrm>
            <a:off x="6597700" y="2301975"/>
            <a:ext cx="614050" cy="1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3">
            <a:alphaModFix/>
          </a:blip>
          <a:srcRect b="0" l="35938" r="0" t="33244"/>
          <a:stretch/>
        </p:blipFill>
        <p:spPr>
          <a:xfrm>
            <a:off x="582725" y="2345125"/>
            <a:ext cx="891750" cy="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 rotWithShape="1">
          <a:blip r:embed="rId4">
            <a:alphaModFix/>
          </a:blip>
          <a:srcRect b="32212" l="0" r="0" t="34938"/>
          <a:stretch/>
        </p:blipFill>
        <p:spPr>
          <a:xfrm>
            <a:off x="565850" y="3154050"/>
            <a:ext cx="925500" cy="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050" y="2068200"/>
            <a:ext cx="4385384" cy="22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750" y="2765811"/>
            <a:ext cx="83295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 rotWithShape="1">
          <a:blip r:embed="rId6">
            <a:alphaModFix/>
          </a:blip>
          <a:srcRect b="0" l="0" r="17033" t="0"/>
          <a:stretch/>
        </p:blipFill>
        <p:spPr>
          <a:xfrm>
            <a:off x="6597700" y="2301975"/>
            <a:ext cx="614050" cy="1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 rotWithShape="1">
          <a:blip r:embed="rId7">
            <a:alphaModFix/>
          </a:blip>
          <a:srcRect b="0" l="14214" r="0" t="0"/>
          <a:stretch/>
        </p:blipFill>
        <p:spPr>
          <a:xfrm>
            <a:off x="8073475" y="2416625"/>
            <a:ext cx="551500" cy="1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0" l="35938" r="0" t="33244"/>
          <a:stretch/>
        </p:blipFill>
        <p:spPr>
          <a:xfrm>
            <a:off x="582725" y="2345125"/>
            <a:ext cx="891750" cy="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b="32212" l="0" r="0" t="34938"/>
          <a:stretch/>
        </p:blipFill>
        <p:spPr>
          <a:xfrm>
            <a:off x="565850" y="3154050"/>
            <a:ext cx="925500" cy="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050" y="2068200"/>
            <a:ext cx="4385384" cy="22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750" y="2765811"/>
            <a:ext cx="83295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6">
            <a:alphaModFix/>
          </a:blip>
          <a:srcRect b="0" l="0" r="17033" t="0"/>
          <a:stretch/>
        </p:blipFill>
        <p:spPr>
          <a:xfrm>
            <a:off x="6597700" y="2301975"/>
            <a:ext cx="614050" cy="1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7">
            <a:alphaModFix/>
          </a:blip>
          <a:srcRect b="0" l="14214" r="0" t="0"/>
          <a:stretch/>
        </p:blipFill>
        <p:spPr>
          <a:xfrm>
            <a:off x="8073475" y="2416625"/>
            <a:ext cx="551500" cy="1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 rotWithShape="1">
          <a:blip r:embed="rId8">
            <a:alphaModFix/>
          </a:blip>
          <a:srcRect b="8999" l="0" r="0" t="0"/>
          <a:stretch/>
        </p:blipFill>
        <p:spPr>
          <a:xfrm>
            <a:off x="7254125" y="3792350"/>
            <a:ext cx="776975" cy="1351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4"/>
          <p:cNvCxnSpPr>
            <a:stCxn id="251" idx="2"/>
          </p:cNvCxnSpPr>
          <p:nvPr/>
        </p:nvCxnSpPr>
        <p:spPr>
          <a:xfrm>
            <a:off x="6904725" y="3835625"/>
            <a:ext cx="4905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4"/>
          <p:cNvCxnSpPr/>
          <p:nvPr/>
        </p:nvCxnSpPr>
        <p:spPr>
          <a:xfrm flipH="1">
            <a:off x="7920225" y="3835625"/>
            <a:ext cx="4290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600" y="4388109"/>
            <a:ext cx="832950" cy="36094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 rotWithShape="1">
          <a:blip r:embed="rId4">
            <a:alphaModFix/>
          </a:blip>
          <a:srcRect b="0" l="35938" r="0" t="33244"/>
          <a:stretch/>
        </p:blipFill>
        <p:spPr>
          <a:xfrm>
            <a:off x="582725" y="2345125"/>
            <a:ext cx="891750" cy="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5">
            <a:alphaModFix/>
          </a:blip>
          <a:srcRect b="32212" l="0" r="0" t="34938"/>
          <a:stretch/>
        </p:blipFill>
        <p:spPr>
          <a:xfrm>
            <a:off x="565850" y="3154050"/>
            <a:ext cx="925500" cy="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4050" y="2068200"/>
            <a:ext cx="4385384" cy="22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750" y="2765811"/>
            <a:ext cx="83295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 rotWithShape="1">
          <a:blip r:embed="rId7">
            <a:alphaModFix/>
          </a:blip>
          <a:srcRect b="0" l="0" r="17033" t="0"/>
          <a:stretch/>
        </p:blipFill>
        <p:spPr>
          <a:xfrm>
            <a:off x="6597700" y="2301975"/>
            <a:ext cx="614050" cy="1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 rotWithShape="1">
          <a:blip r:embed="rId8">
            <a:alphaModFix/>
          </a:blip>
          <a:srcRect b="0" l="14214" r="0" t="0"/>
          <a:stretch/>
        </p:blipFill>
        <p:spPr>
          <a:xfrm>
            <a:off x="8073475" y="2416625"/>
            <a:ext cx="551500" cy="1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9">
            <a:alphaModFix/>
          </a:blip>
          <a:srcRect b="8999" l="0" r="0" t="0"/>
          <a:stretch/>
        </p:blipFill>
        <p:spPr>
          <a:xfrm>
            <a:off x="7254125" y="3792350"/>
            <a:ext cx="776975" cy="1351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5"/>
          <p:cNvCxnSpPr>
            <a:stCxn id="267" idx="2"/>
          </p:cNvCxnSpPr>
          <p:nvPr/>
        </p:nvCxnSpPr>
        <p:spPr>
          <a:xfrm>
            <a:off x="6904725" y="3835625"/>
            <a:ext cx="4905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5"/>
          <p:cNvCxnSpPr/>
          <p:nvPr/>
        </p:nvCxnSpPr>
        <p:spPr>
          <a:xfrm flipH="1">
            <a:off x="7920225" y="3835625"/>
            <a:ext cx="4290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5"/>
          <p:cNvCxnSpPr/>
          <p:nvPr/>
        </p:nvCxnSpPr>
        <p:spPr>
          <a:xfrm rot="10800000">
            <a:off x="4927450" y="4388100"/>
            <a:ext cx="2331000" cy="424500"/>
          </a:xfrm>
          <a:prstGeom prst="curvedConnector3">
            <a:avLst>
              <a:gd fmla="val 972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600" y="4388109"/>
            <a:ext cx="832950" cy="36094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4">
            <a:alphaModFix/>
          </a:blip>
          <a:srcRect b="0" l="35938" r="0" t="33244"/>
          <a:stretch/>
        </p:blipFill>
        <p:spPr>
          <a:xfrm>
            <a:off x="582725" y="2345125"/>
            <a:ext cx="891750" cy="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5">
            <a:alphaModFix/>
          </a:blip>
          <a:srcRect b="32212" l="0" r="0" t="34938"/>
          <a:stretch/>
        </p:blipFill>
        <p:spPr>
          <a:xfrm>
            <a:off x="565850" y="3154050"/>
            <a:ext cx="925500" cy="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4050" y="2068200"/>
            <a:ext cx="4385384" cy="22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750" y="2765811"/>
            <a:ext cx="83295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7">
            <a:alphaModFix/>
          </a:blip>
          <a:srcRect b="0" l="0" r="17033" t="0"/>
          <a:stretch/>
        </p:blipFill>
        <p:spPr>
          <a:xfrm>
            <a:off x="6597700" y="2301975"/>
            <a:ext cx="614050" cy="1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 rotWithShape="1">
          <a:blip r:embed="rId8">
            <a:alphaModFix/>
          </a:blip>
          <a:srcRect b="0" l="14214" r="0" t="0"/>
          <a:stretch/>
        </p:blipFill>
        <p:spPr>
          <a:xfrm>
            <a:off x="8073475" y="2416625"/>
            <a:ext cx="551500" cy="1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 rotWithShape="1">
          <a:blip r:embed="rId9">
            <a:alphaModFix/>
          </a:blip>
          <a:srcRect b="8999" l="0" r="0" t="0"/>
          <a:stretch/>
        </p:blipFill>
        <p:spPr>
          <a:xfrm>
            <a:off x="7254125" y="3792350"/>
            <a:ext cx="776975" cy="1351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6"/>
          <p:cNvCxnSpPr>
            <a:stCxn id="284" idx="2"/>
          </p:cNvCxnSpPr>
          <p:nvPr/>
        </p:nvCxnSpPr>
        <p:spPr>
          <a:xfrm>
            <a:off x="6904725" y="3835625"/>
            <a:ext cx="4905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6"/>
          <p:cNvCxnSpPr/>
          <p:nvPr/>
        </p:nvCxnSpPr>
        <p:spPr>
          <a:xfrm flipH="1">
            <a:off x="7920225" y="3835625"/>
            <a:ext cx="4290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6"/>
          <p:cNvCxnSpPr/>
          <p:nvPr/>
        </p:nvCxnSpPr>
        <p:spPr>
          <a:xfrm rot="10800000">
            <a:off x="4927450" y="4388100"/>
            <a:ext cx="2331000" cy="424500"/>
          </a:xfrm>
          <a:prstGeom prst="curvedConnector3">
            <a:avLst>
              <a:gd fmla="val 972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90" name="Google Shape;29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83394" y="2345125"/>
            <a:ext cx="2437749" cy="17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“Learning”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394" y="2345125"/>
            <a:ext cx="2437749" cy="17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 b="0" l="35938" r="0" t="33244"/>
          <a:stretch/>
        </p:blipFill>
        <p:spPr>
          <a:xfrm>
            <a:off x="582725" y="2345125"/>
            <a:ext cx="891750" cy="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 rotWithShape="1">
          <a:blip r:embed="rId4">
            <a:alphaModFix/>
          </a:blip>
          <a:srcRect b="32212" l="0" r="0" t="34938"/>
          <a:stretch/>
        </p:blipFill>
        <p:spPr>
          <a:xfrm>
            <a:off x="565850" y="3154050"/>
            <a:ext cx="925500" cy="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050" y="2068200"/>
            <a:ext cx="4385384" cy="22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750" y="2765811"/>
            <a:ext cx="83295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0488" y="480438"/>
            <a:ext cx="672563" cy="335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9"/>
          <p:cNvPicPr preferRelativeResize="0"/>
          <p:nvPr/>
        </p:nvPicPr>
        <p:blipFill rotWithShape="1">
          <a:blip r:embed="rId3">
            <a:alphaModFix/>
          </a:blip>
          <a:srcRect b="0" l="35938" r="0" t="33244"/>
          <a:stretch/>
        </p:blipFill>
        <p:spPr>
          <a:xfrm>
            <a:off x="582725" y="2345125"/>
            <a:ext cx="891750" cy="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 rotWithShape="1">
          <a:blip r:embed="rId4">
            <a:alphaModFix/>
          </a:blip>
          <a:srcRect b="32212" l="0" r="0" t="34938"/>
          <a:stretch/>
        </p:blipFill>
        <p:spPr>
          <a:xfrm>
            <a:off x="565850" y="3154050"/>
            <a:ext cx="925500" cy="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050" y="2068200"/>
            <a:ext cx="4385384" cy="22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750" y="2765811"/>
            <a:ext cx="83295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 rotWithShape="1">
          <a:blip r:embed="rId6">
            <a:alphaModFix/>
          </a:blip>
          <a:srcRect b="0" l="14214" r="0" t="0"/>
          <a:stretch/>
        </p:blipFill>
        <p:spPr>
          <a:xfrm>
            <a:off x="8073475" y="2416625"/>
            <a:ext cx="551500" cy="1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0488" y="480438"/>
            <a:ext cx="672563" cy="335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562" y="3683050"/>
            <a:ext cx="723389" cy="1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326" name="Google Shape;326;p4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0"/>
          <p:cNvPicPr preferRelativeResize="0"/>
          <p:nvPr/>
        </p:nvPicPr>
        <p:blipFill rotWithShape="1">
          <a:blip r:embed="rId4">
            <a:alphaModFix/>
          </a:blip>
          <a:srcRect b="0" l="35938" r="0" t="33244"/>
          <a:stretch/>
        </p:blipFill>
        <p:spPr>
          <a:xfrm>
            <a:off x="582725" y="2345125"/>
            <a:ext cx="891750" cy="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 rotWithShape="1">
          <a:blip r:embed="rId5">
            <a:alphaModFix/>
          </a:blip>
          <a:srcRect b="32212" l="0" r="0" t="34938"/>
          <a:stretch/>
        </p:blipFill>
        <p:spPr>
          <a:xfrm>
            <a:off x="565850" y="3154050"/>
            <a:ext cx="925500" cy="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4050" y="2068200"/>
            <a:ext cx="4385384" cy="22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750" y="2765811"/>
            <a:ext cx="83295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 rotWithShape="1">
          <a:blip r:embed="rId7">
            <a:alphaModFix/>
          </a:blip>
          <a:srcRect b="0" l="14214" r="0" t="0"/>
          <a:stretch/>
        </p:blipFill>
        <p:spPr>
          <a:xfrm>
            <a:off x="8073475" y="2416625"/>
            <a:ext cx="551500" cy="141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0"/>
          <p:cNvCxnSpPr>
            <a:stCxn id="333" idx="2"/>
          </p:cNvCxnSpPr>
          <p:nvPr/>
        </p:nvCxnSpPr>
        <p:spPr>
          <a:xfrm>
            <a:off x="6904725" y="3835625"/>
            <a:ext cx="4905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7920225" y="3835625"/>
            <a:ext cx="4290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5" name="Google Shape;33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0488" y="480438"/>
            <a:ext cx="672563" cy="335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562" y="3683050"/>
            <a:ext cx="723389" cy="1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342" name="Google Shape;342;p4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 rotWithShape="1">
          <a:blip r:embed="rId4">
            <a:alphaModFix/>
          </a:blip>
          <a:srcRect b="0" l="35938" r="0" t="33244"/>
          <a:stretch/>
        </p:blipFill>
        <p:spPr>
          <a:xfrm>
            <a:off x="582725" y="2345125"/>
            <a:ext cx="891750" cy="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 rotWithShape="1">
          <a:blip r:embed="rId5">
            <a:alphaModFix/>
          </a:blip>
          <a:srcRect b="32212" l="0" r="0" t="34938"/>
          <a:stretch/>
        </p:blipFill>
        <p:spPr>
          <a:xfrm>
            <a:off x="565850" y="3154050"/>
            <a:ext cx="925500" cy="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4050" y="2068200"/>
            <a:ext cx="4385384" cy="22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750" y="2765811"/>
            <a:ext cx="83295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 rotWithShape="1">
          <a:blip r:embed="rId7">
            <a:alphaModFix/>
          </a:blip>
          <a:srcRect b="0" l="14214" r="0" t="0"/>
          <a:stretch/>
        </p:blipFill>
        <p:spPr>
          <a:xfrm>
            <a:off x="8073475" y="2416625"/>
            <a:ext cx="551500" cy="141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41"/>
          <p:cNvCxnSpPr>
            <a:stCxn id="349" idx="2"/>
          </p:cNvCxnSpPr>
          <p:nvPr/>
        </p:nvCxnSpPr>
        <p:spPr>
          <a:xfrm>
            <a:off x="6904725" y="3835625"/>
            <a:ext cx="4905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41"/>
          <p:cNvCxnSpPr/>
          <p:nvPr/>
        </p:nvCxnSpPr>
        <p:spPr>
          <a:xfrm flipH="1">
            <a:off x="7920225" y="3835625"/>
            <a:ext cx="4290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0488" y="480438"/>
            <a:ext cx="672563" cy="335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1600" y="4388109"/>
            <a:ext cx="832950" cy="3609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41"/>
          <p:cNvCxnSpPr/>
          <p:nvPr/>
        </p:nvCxnSpPr>
        <p:spPr>
          <a:xfrm rot="10800000">
            <a:off x="4927450" y="4388100"/>
            <a:ext cx="2331000" cy="424500"/>
          </a:xfrm>
          <a:prstGeom prst="curvedConnector3">
            <a:avLst>
              <a:gd fmla="val 972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562" y="3683050"/>
            <a:ext cx="723389" cy="1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360" name="Google Shape;360;p4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 rotWithShape="1">
          <a:blip r:embed="rId4">
            <a:alphaModFix/>
          </a:blip>
          <a:srcRect b="0" l="35938" r="0" t="33244"/>
          <a:stretch/>
        </p:blipFill>
        <p:spPr>
          <a:xfrm>
            <a:off x="582725" y="2345125"/>
            <a:ext cx="891750" cy="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 rotWithShape="1">
          <a:blip r:embed="rId5">
            <a:alphaModFix/>
          </a:blip>
          <a:srcRect b="32212" l="0" r="0" t="34938"/>
          <a:stretch/>
        </p:blipFill>
        <p:spPr>
          <a:xfrm>
            <a:off x="565850" y="3154050"/>
            <a:ext cx="925500" cy="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4050" y="2068200"/>
            <a:ext cx="4385384" cy="22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750" y="2765811"/>
            <a:ext cx="83295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 rotWithShape="1">
          <a:blip r:embed="rId7">
            <a:alphaModFix/>
          </a:blip>
          <a:srcRect b="0" l="14214" r="0" t="0"/>
          <a:stretch/>
        </p:blipFill>
        <p:spPr>
          <a:xfrm>
            <a:off x="8073475" y="2416625"/>
            <a:ext cx="551500" cy="141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42"/>
          <p:cNvCxnSpPr>
            <a:stCxn id="367" idx="2"/>
          </p:cNvCxnSpPr>
          <p:nvPr/>
        </p:nvCxnSpPr>
        <p:spPr>
          <a:xfrm>
            <a:off x="6904725" y="3835625"/>
            <a:ext cx="4905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42"/>
          <p:cNvCxnSpPr/>
          <p:nvPr/>
        </p:nvCxnSpPr>
        <p:spPr>
          <a:xfrm flipH="1">
            <a:off x="7920225" y="3835625"/>
            <a:ext cx="4290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9" name="Google Shape;36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0488" y="480438"/>
            <a:ext cx="672563" cy="335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1600" y="4388109"/>
            <a:ext cx="832950" cy="3609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42"/>
          <p:cNvCxnSpPr/>
          <p:nvPr/>
        </p:nvCxnSpPr>
        <p:spPr>
          <a:xfrm rot="10800000">
            <a:off x="4927450" y="4388100"/>
            <a:ext cx="2331000" cy="424500"/>
          </a:xfrm>
          <a:prstGeom prst="curvedConnector3">
            <a:avLst>
              <a:gd fmla="val 972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72" name="Google Shape;372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83394" y="2345125"/>
            <a:ext cx="2437749" cy="17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“Learning” Training Loop</a:t>
            </a:r>
            <a:endParaRPr/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00" y="1485250"/>
            <a:ext cx="4529074" cy="329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“Learning” Training Loop</a:t>
            </a:r>
            <a:endParaRPr/>
          </a:p>
        </p:txBody>
      </p:sp>
      <p:pic>
        <p:nvPicPr>
          <p:cNvPr id="384" name="Google Shape;3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00" y="1485250"/>
            <a:ext cx="4529074" cy="32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/>
          <p:nvPr/>
        </p:nvSpPr>
        <p:spPr>
          <a:xfrm>
            <a:off x="4388150" y="1521225"/>
            <a:ext cx="1302000" cy="5361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391" name="Google Shape;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803" y="1106000"/>
            <a:ext cx="5101050" cy="375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with Labels</a:t>
            </a:r>
            <a:endParaRPr/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025" y="1106000"/>
            <a:ext cx="5908156" cy="37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925" y="862550"/>
            <a:ext cx="5592276" cy="42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Train/Test split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pic>
        <p:nvPicPr>
          <p:cNvPr id="409" name="Google Shape;4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71" y="1533600"/>
            <a:ext cx="2000500" cy="29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200" y="1334200"/>
            <a:ext cx="4529074" cy="329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pic>
        <p:nvPicPr>
          <p:cNvPr id="416" name="Google Shape;416;p49"/>
          <p:cNvPicPr preferRelativeResize="0"/>
          <p:nvPr/>
        </p:nvPicPr>
        <p:blipFill rotWithShape="1">
          <a:blip r:embed="rId3">
            <a:alphaModFix/>
          </a:blip>
          <a:srcRect b="0" l="19380" r="0" t="0"/>
          <a:stretch/>
        </p:blipFill>
        <p:spPr>
          <a:xfrm>
            <a:off x="3553675" y="1944575"/>
            <a:ext cx="3786724" cy="21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71" y="1533600"/>
            <a:ext cx="2000500" cy="29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49"/>
          <p:cNvCxnSpPr/>
          <p:nvPr/>
        </p:nvCxnSpPr>
        <p:spPr>
          <a:xfrm flipH="1" rot="10800000">
            <a:off x="2712025" y="2956600"/>
            <a:ext cx="5970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75" y="1619925"/>
            <a:ext cx="1952509" cy="298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/>
          <p:cNvPicPr preferRelativeResize="0"/>
          <p:nvPr/>
        </p:nvPicPr>
        <p:blipFill rotWithShape="1">
          <a:blip r:embed="rId4">
            <a:alphaModFix/>
          </a:blip>
          <a:srcRect b="0" l="0" r="41475" t="0"/>
          <a:stretch/>
        </p:blipFill>
        <p:spPr>
          <a:xfrm>
            <a:off x="3291725" y="2113250"/>
            <a:ext cx="2103551" cy="1693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50"/>
          <p:cNvCxnSpPr/>
          <p:nvPr/>
        </p:nvCxnSpPr>
        <p:spPr>
          <a:xfrm>
            <a:off x="2726425" y="2956625"/>
            <a:ext cx="467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75" y="1619925"/>
            <a:ext cx="1952509" cy="298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725" y="2113250"/>
            <a:ext cx="3594250" cy="1693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51"/>
          <p:cNvCxnSpPr/>
          <p:nvPr/>
        </p:nvCxnSpPr>
        <p:spPr>
          <a:xfrm>
            <a:off x="2726425" y="2956625"/>
            <a:ext cx="467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5" name="Google Shape;4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449" y="1430600"/>
            <a:ext cx="1953226" cy="317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 Creation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output?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(What is our model architecture?)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learning algorithm?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700" y="163900"/>
            <a:ext cx="3771025" cy="20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441" name="Google Shape;4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75" y="1619925"/>
            <a:ext cx="1952509" cy="298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725" y="2113250"/>
            <a:ext cx="3594250" cy="1693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52"/>
          <p:cNvCxnSpPr/>
          <p:nvPr/>
        </p:nvCxnSpPr>
        <p:spPr>
          <a:xfrm>
            <a:off x="2726425" y="2956625"/>
            <a:ext cx="467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4" name="Google Shape;4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449" y="1430600"/>
            <a:ext cx="1953226" cy="317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6500" y="1838250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2475" y="2688450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7047" y="3421950"/>
            <a:ext cx="752406" cy="75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453" name="Google Shape;4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75" y="1619925"/>
            <a:ext cx="1952509" cy="298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725" y="2113250"/>
            <a:ext cx="3594250" cy="1693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53"/>
          <p:cNvCxnSpPr/>
          <p:nvPr/>
        </p:nvCxnSpPr>
        <p:spPr>
          <a:xfrm>
            <a:off x="2726425" y="2956625"/>
            <a:ext cx="467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6" name="Google Shape;45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449" y="1430600"/>
            <a:ext cx="1953226" cy="317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6500" y="1838250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2475" y="2688450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7047" y="3421950"/>
            <a:ext cx="752406" cy="75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3800" y="615750"/>
            <a:ext cx="2156520" cy="7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 - Good Dataset creation</a:t>
            </a:r>
            <a:endParaRPr/>
          </a:p>
        </p:txBody>
      </p:sp>
      <p:sp>
        <p:nvSpPr>
          <p:cNvPr id="466" name="Google Shape;466;p5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Better the Dataset &gt; Leads to better ML model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 - Good Dataset creation</a:t>
            </a:r>
            <a:endParaRPr/>
          </a:p>
        </p:txBody>
      </p:sp>
      <p:pic>
        <p:nvPicPr>
          <p:cNvPr id="472" name="Google Shape;4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025" y="1106000"/>
            <a:ext cx="5908156" cy="37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 - Good Dataset creation</a:t>
            </a:r>
            <a:endParaRPr/>
          </a:p>
        </p:txBody>
      </p:sp>
      <p:pic>
        <p:nvPicPr>
          <p:cNvPr id="478" name="Google Shape;4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00" y="1611400"/>
            <a:ext cx="1262550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2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 - Good Dataset creation</a:t>
            </a:r>
            <a:endParaRPr/>
          </a:p>
        </p:txBody>
      </p:sp>
      <p:pic>
        <p:nvPicPr>
          <p:cNvPr id="485" name="Google Shape;4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00" y="1611400"/>
            <a:ext cx="1262550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2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250" y="1652350"/>
            <a:ext cx="1233525" cy="1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45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 - Good Dataset creation</a:t>
            </a:r>
            <a:endParaRPr/>
          </a:p>
        </p:txBody>
      </p:sp>
      <p:pic>
        <p:nvPicPr>
          <p:cNvPr id="494" name="Google Shape;4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00" y="1611400"/>
            <a:ext cx="1262550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2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250" y="1652350"/>
            <a:ext cx="1233525" cy="1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45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075" y="1689800"/>
            <a:ext cx="1262550" cy="94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7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 - Good Dataset creation</a:t>
            </a:r>
            <a:endParaRPr/>
          </a:p>
        </p:txBody>
      </p:sp>
      <p:pic>
        <p:nvPicPr>
          <p:cNvPr id="505" name="Google Shape;5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00" y="1611400"/>
            <a:ext cx="1262550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2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250" y="1652350"/>
            <a:ext cx="1233525" cy="1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45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075" y="1689800"/>
            <a:ext cx="1262550" cy="94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700" y="1611400"/>
            <a:ext cx="560485" cy="1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9"/>
          <p:cNvSpPr txBox="1"/>
          <p:nvPr>
            <p:ph idx="1" type="body"/>
          </p:nvPr>
        </p:nvSpPr>
        <p:spPr>
          <a:xfrm>
            <a:off x="311700" y="2855900"/>
            <a:ext cx="86085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human effort (time &amp; money)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Quality issues (c</a:t>
            </a:r>
            <a:r>
              <a:rPr lang="en"/>
              <a:t>onsistency</a:t>
            </a:r>
            <a:r>
              <a:rPr lang="en"/>
              <a:t> between human labelers, mistakes)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Language Models Learn?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563" y="152400"/>
            <a:ext cx="363087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00" y="2093375"/>
            <a:ext cx="2057125" cy="17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000" y="2337950"/>
            <a:ext cx="925525" cy="10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250" y="1966813"/>
            <a:ext cx="3105150" cy="189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7"/>
          <p:cNvCxnSpPr/>
          <p:nvPr/>
        </p:nvCxnSpPr>
        <p:spPr>
          <a:xfrm flipH="1" rot="10800000">
            <a:off x="2789450" y="2913963"/>
            <a:ext cx="658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/>
          <p:nvPr/>
        </p:nvCxnSpPr>
        <p:spPr>
          <a:xfrm flipH="1" rot="10800000">
            <a:off x="6553400" y="2913950"/>
            <a:ext cx="658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build a toy Language Model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</a:t>
            </a:r>
            <a:endParaRPr/>
          </a:p>
        </p:txBody>
      </p:sp>
      <p:pic>
        <p:nvPicPr>
          <p:cNvPr id="532" name="Google Shape;5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325" y="1546650"/>
            <a:ext cx="1689600" cy="11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75" y="1337475"/>
            <a:ext cx="1265100" cy="15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425" y="1639325"/>
            <a:ext cx="1723201" cy="10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9550" y="996970"/>
            <a:ext cx="1265100" cy="1891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</a:t>
            </a:r>
            <a:endParaRPr/>
          </a:p>
        </p:txBody>
      </p:sp>
      <p:pic>
        <p:nvPicPr>
          <p:cNvPr id="541" name="Google Shape;5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325" y="1546650"/>
            <a:ext cx="1689600" cy="11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75" y="1337475"/>
            <a:ext cx="1265100" cy="15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425" y="1639325"/>
            <a:ext cx="1723201" cy="10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9550" y="996970"/>
            <a:ext cx="1265100" cy="189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2175" y="2947575"/>
            <a:ext cx="1107203" cy="19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</a:t>
            </a:r>
            <a:endParaRPr/>
          </a:p>
        </p:txBody>
      </p:sp>
      <p:pic>
        <p:nvPicPr>
          <p:cNvPr id="551" name="Google Shape;5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325" y="1546650"/>
            <a:ext cx="1689600" cy="11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75" y="1337475"/>
            <a:ext cx="1265100" cy="15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425" y="1639325"/>
            <a:ext cx="1723201" cy="10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9550" y="996970"/>
            <a:ext cx="1265100" cy="189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2175" y="2947575"/>
            <a:ext cx="1107203" cy="19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2178" y="3321675"/>
            <a:ext cx="25336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pic>
        <p:nvPicPr>
          <p:cNvPr id="562" name="Google Shape;5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450" y="2009525"/>
            <a:ext cx="1597400" cy="15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pic>
        <p:nvPicPr>
          <p:cNvPr id="568" name="Google Shape;5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450" y="2009525"/>
            <a:ext cx="1597400" cy="159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67"/>
          <p:cNvCxnSpPr/>
          <p:nvPr/>
        </p:nvCxnSpPr>
        <p:spPr>
          <a:xfrm>
            <a:off x="3114875" y="279115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0" name="Google Shape;570;p67"/>
          <p:cNvPicPr preferRelativeResize="0"/>
          <p:nvPr/>
        </p:nvPicPr>
        <p:blipFill rotWithShape="1">
          <a:blip r:embed="rId4">
            <a:alphaModFix/>
          </a:blip>
          <a:srcRect b="0" l="0" r="0" t="74961"/>
          <a:stretch/>
        </p:blipFill>
        <p:spPr>
          <a:xfrm>
            <a:off x="6484225" y="2518388"/>
            <a:ext cx="840350" cy="54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67"/>
          <p:cNvCxnSpPr/>
          <p:nvPr/>
        </p:nvCxnSpPr>
        <p:spPr>
          <a:xfrm>
            <a:off x="5813850" y="279115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2" name="Google Shape;57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725" y="2273175"/>
            <a:ext cx="1943675" cy="8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pic>
        <p:nvPicPr>
          <p:cNvPr id="578" name="Google Shape;5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450" y="2009525"/>
            <a:ext cx="1597400" cy="159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68"/>
          <p:cNvCxnSpPr/>
          <p:nvPr/>
        </p:nvCxnSpPr>
        <p:spPr>
          <a:xfrm>
            <a:off x="3114875" y="279115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68"/>
          <p:cNvCxnSpPr/>
          <p:nvPr/>
        </p:nvCxnSpPr>
        <p:spPr>
          <a:xfrm>
            <a:off x="5813850" y="279115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1" name="Google Shape;58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750" y="2579349"/>
            <a:ext cx="689250" cy="43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650" y="2413188"/>
            <a:ext cx="1597400" cy="75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pic>
        <p:nvPicPr>
          <p:cNvPr id="588" name="Google Shape;5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450" y="2009525"/>
            <a:ext cx="1597400" cy="15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9"/>
          <p:cNvPicPr preferRelativeResize="0"/>
          <p:nvPr/>
        </p:nvPicPr>
        <p:blipFill rotWithShape="1">
          <a:blip r:embed="rId4">
            <a:alphaModFix/>
          </a:blip>
          <a:srcRect b="54254" l="0" r="30690" t="0"/>
          <a:stretch/>
        </p:blipFill>
        <p:spPr>
          <a:xfrm>
            <a:off x="619975" y="1769100"/>
            <a:ext cx="1559725" cy="89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69"/>
          <p:cNvCxnSpPr/>
          <p:nvPr/>
        </p:nvCxnSpPr>
        <p:spPr>
          <a:xfrm>
            <a:off x="3114875" y="279115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1" name="Google Shape;591;p69"/>
          <p:cNvPicPr preferRelativeResize="0"/>
          <p:nvPr/>
        </p:nvPicPr>
        <p:blipFill rotWithShape="1">
          <a:blip r:embed="rId5">
            <a:alphaModFix/>
          </a:blip>
          <a:srcRect b="61217" l="0" r="0" t="0"/>
          <a:stretch/>
        </p:blipFill>
        <p:spPr>
          <a:xfrm>
            <a:off x="6813775" y="1862575"/>
            <a:ext cx="729500" cy="7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69"/>
          <p:cNvCxnSpPr/>
          <p:nvPr/>
        </p:nvCxnSpPr>
        <p:spPr>
          <a:xfrm>
            <a:off x="5813850" y="279115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pic>
        <p:nvPicPr>
          <p:cNvPr id="598" name="Google Shape;5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450" y="2009525"/>
            <a:ext cx="1597400" cy="15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0"/>
          <p:cNvPicPr preferRelativeResize="0"/>
          <p:nvPr/>
        </p:nvPicPr>
        <p:blipFill rotWithShape="1">
          <a:blip r:embed="rId4">
            <a:alphaModFix/>
          </a:blip>
          <a:srcRect b="35081" l="0" r="32926" t="0"/>
          <a:stretch/>
        </p:blipFill>
        <p:spPr>
          <a:xfrm>
            <a:off x="619975" y="1769100"/>
            <a:ext cx="1509350" cy="126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70"/>
          <p:cNvCxnSpPr/>
          <p:nvPr/>
        </p:nvCxnSpPr>
        <p:spPr>
          <a:xfrm>
            <a:off x="3114875" y="279115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1" name="Google Shape;601;p70"/>
          <p:cNvPicPr preferRelativeResize="0"/>
          <p:nvPr/>
        </p:nvPicPr>
        <p:blipFill rotWithShape="1">
          <a:blip r:embed="rId5">
            <a:alphaModFix/>
          </a:blip>
          <a:srcRect b="36069" l="0" r="0" t="0"/>
          <a:stretch/>
        </p:blipFill>
        <p:spPr>
          <a:xfrm>
            <a:off x="6813775" y="1862575"/>
            <a:ext cx="729500" cy="120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70"/>
          <p:cNvCxnSpPr/>
          <p:nvPr/>
        </p:nvCxnSpPr>
        <p:spPr>
          <a:xfrm>
            <a:off x="5813850" y="279115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70"/>
          <p:cNvCxnSpPr/>
          <p:nvPr/>
        </p:nvCxnSpPr>
        <p:spPr>
          <a:xfrm flipH="1">
            <a:off x="964075" y="2244562"/>
            <a:ext cx="6049800" cy="438600"/>
          </a:xfrm>
          <a:prstGeom prst="curvedConnector3">
            <a:avLst>
              <a:gd fmla="val 985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pic>
        <p:nvPicPr>
          <p:cNvPr id="609" name="Google Shape;6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450" y="2009525"/>
            <a:ext cx="1597400" cy="15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1"/>
          <p:cNvPicPr preferRelativeResize="0"/>
          <p:nvPr/>
        </p:nvPicPr>
        <p:blipFill rotWithShape="1">
          <a:blip r:embed="rId4">
            <a:alphaModFix/>
          </a:blip>
          <a:srcRect b="0" l="0" r="31005" t="0"/>
          <a:stretch/>
        </p:blipFill>
        <p:spPr>
          <a:xfrm>
            <a:off x="619975" y="1769100"/>
            <a:ext cx="1552525" cy="195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71"/>
          <p:cNvCxnSpPr/>
          <p:nvPr/>
        </p:nvCxnSpPr>
        <p:spPr>
          <a:xfrm>
            <a:off x="3114875" y="279115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2" name="Google Shape;61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775" y="1862575"/>
            <a:ext cx="729500" cy="189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p71"/>
          <p:cNvCxnSpPr/>
          <p:nvPr/>
        </p:nvCxnSpPr>
        <p:spPr>
          <a:xfrm>
            <a:off x="5813850" y="279115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71"/>
          <p:cNvCxnSpPr/>
          <p:nvPr/>
        </p:nvCxnSpPr>
        <p:spPr>
          <a:xfrm flipH="1">
            <a:off x="964075" y="2244562"/>
            <a:ext cx="6049800" cy="438600"/>
          </a:xfrm>
          <a:prstGeom prst="curvedConnector3">
            <a:avLst>
              <a:gd fmla="val 985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5" name="Google Shape;615;p71"/>
          <p:cNvCxnSpPr/>
          <p:nvPr/>
        </p:nvCxnSpPr>
        <p:spPr>
          <a:xfrm flipH="1">
            <a:off x="1625650" y="2899075"/>
            <a:ext cx="5301900" cy="453300"/>
          </a:xfrm>
          <a:prstGeom prst="curvedConnector3">
            <a:avLst>
              <a:gd fmla="val 9972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35938" r="0" t="33244"/>
          <a:stretch/>
        </p:blipFill>
        <p:spPr>
          <a:xfrm>
            <a:off x="1014325" y="2762375"/>
            <a:ext cx="891750" cy="8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 Creation</a:t>
            </a:r>
            <a:endParaRPr/>
          </a:p>
        </p:txBody>
      </p:sp>
      <p:sp>
        <p:nvSpPr>
          <p:cNvPr id="621" name="Google Shape;621;p7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output?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(What is our model architecture?)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learning algorithm?</a:t>
            </a:r>
            <a:endParaRPr/>
          </a:p>
        </p:txBody>
      </p:sp>
      <p:pic>
        <p:nvPicPr>
          <p:cNvPr id="622" name="Google Shape;62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700" y="163900"/>
            <a:ext cx="3771025" cy="20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628" name="Google Shape;628;p7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73"/>
          <p:cNvPicPr preferRelativeResize="0"/>
          <p:nvPr/>
        </p:nvPicPr>
        <p:blipFill rotWithShape="1">
          <a:blip r:embed="rId3">
            <a:alphaModFix/>
          </a:blip>
          <a:srcRect b="4689" l="0" r="0" t="0"/>
          <a:stretch/>
        </p:blipFill>
        <p:spPr>
          <a:xfrm>
            <a:off x="944750" y="2380175"/>
            <a:ext cx="2853525" cy="5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635" name="Google Shape;635;p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74"/>
          <p:cNvPicPr preferRelativeResize="0"/>
          <p:nvPr/>
        </p:nvPicPr>
        <p:blipFill rotWithShape="1">
          <a:blip r:embed="rId3">
            <a:alphaModFix/>
          </a:blip>
          <a:srcRect b="0" l="0" r="25606" t="0"/>
          <a:stretch/>
        </p:blipFill>
        <p:spPr>
          <a:xfrm>
            <a:off x="643425" y="2369500"/>
            <a:ext cx="5104349" cy="21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642" name="Google Shape;642;p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25" y="2369502"/>
            <a:ext cx="6861150" cy="21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649" name="Google Shape;649;p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25" y="2208925"/>
            <a:ext cx="6664901" cy="22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656" name="Google Shape;656;p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50" y="2465300"/>
            <a:ext cx="1828275" cy="4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663" name="Google Shape;663;p7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50" y="2436325"/>
            <a:ext cx="3832300" cy="6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670" name="Google Shape;670;p7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50" y="2436325"/>
            <a:ext cx="3832300" cy="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575" y="3453000"/>
            <a:ext cx="1336450" cy="1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925" y="3542473"/>
            <a:ext cx="881200" cy="10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675" y="3299975"/>
            <a:ext cx="1525475" cy="15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5" name="Google Shape;675;p79"/>
          <p:cNvCxnSpPr/>
          <p:nvPr/>
        </p:nvCxnSpPr>
        <p:spPr>
          <a:xfrm>
            <a:off x="5531950" y="3755125"/>
            <a:ext cx="3669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79"/>
          <p:cNvCxnSpPr/>
          <p:nvPr/>
        </p:nvCxnSpPr>
        <p:spPr>
          <a:xfrm>
            <a:off x="5539150" y="4330600"/>
            <a:ext cx="3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79"/>
          <p:cNvCxnSpPr/>
          <p:nvPr/>
        </p:nvCxnSpPr>
        <p:spPr>
          <a:xfrm>
            <a:off x="7711650" y="3755125"/>
            <a:ext cx="2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79"/>
          <p:cNvCxnSpPr/>
          <p:nvPr/>
        </p:nvCxnSpPr>
        <p:spPr>
          <a:xfrm flipH="1" rot="10800000">
            <a:off x="7769200" y="4409725"/>
            <a:ext cx="287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684" name="Google Shape;684;p8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400" y="446000"/>
            <a:ext cx="2221225" cy="17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925" y="2262425"/>
            <a:ext cx="2712950" cy="11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692" name="Google Shape;692;p8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400" y="447875"/>
            <a:ext cx="2218780" cy="17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00" y="2212075"/>
            <a:ext cx="2712950" cy="11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350" y="2496225"/>
            <a:ext cx="2744725" cy="24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25" y="2359550"/>
            <a:ext cx="1392050" cy="1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701" name="Google Shape;701;p8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What is our output?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707" name="Google Shape;707;p8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our output?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175" y="2392425"/>
            <a:ext cx="2773100" cy="6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714" name="Google Shape;714;p8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our output?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175" y="2399375"/>
            <a:ext cx="2744325" cy="66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p84"/>
          <p:cNvCxnSpPr/>
          <p:nvPr/>
        </p:nvCxnSpPr>
        <p:spPr>
          <a:xfrm>
            <a:off x="6323275" y="3568075"/>
            <a:ext cx="482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84"/>
          <p:cNvCxnSpPr/>
          <p:nvPr/>
        </p:nvCxnSpPr>
        <p:spPr>
          <a:xfrm>
            <a:off x="6323275" y="4294650"/>
            <a:ext cx="48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8" name="Google Shape;71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250" y="3061325"/>
            <a:ext cx="1881800" cy="16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300" y="3061325"/>
            <a:ext cx="1642825" cy="17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225" y="2770150"/>
            <a:ext cx="2047100" cy="222547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726" name="Google Shape;726;p8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our output?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75" y="2399375"/>
            <a:ext cx="2744325" cy="6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450" y="3120150"/>
            <a:ext cx="1525475" cy="1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6925" y="3496525"/>
            <a:ext cx="2047110" cy="77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Google Shape;730;p85"/>
          <p:cNvCxnSpPr/>
          <p:nvPr/>
        </p:nvCxnSpPr>
        <p:spPr>
          <a:xfrm>
            <a:off x="3632825" y="385582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1" name="Google Shape;731;p85"/>
          <p:cNvCxnSpPr/>
          <p:nvPr/>
        </p:nvCxnSpPr>
        <p:spPr>
          <a:xfrm>
            <a:off x="5719425" y="385582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our output?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925" y="2806125"/>
            <a:ext cx="2047100" cy="222547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pic>
        <p:nvPicPr>
          <p:cNvPr id="739" name="Google Shape;73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75" y="2399375"/>
            <a:ext cx="2744325" cy="6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450" y="3120150"/>
            <a:ext cx="1525475" cy="1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6925" y="3496525"/>
            <a:ext cx="2047110" cy="77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Google Shape;742;p86"/>
          <p:cNvCxnSpPr/>
          <p:nvPr/>
        </p:nvCxnSpPr>
        <p:spPr>
          <a:xfrm>
            <a:off x="3632825" y="385582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86"/>
          <p:cNvCxnSpPr/>
          <p:nvPr/>
        </p:nvCxnSpPr>
        <p:spPr>
          <a:xfrm>
            <a:off x="5719425" y="385582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4" name="Google Shape;744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50" y="2858845"/>
            <a:ext cx="2047100" cy="157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our output?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925" y="2806125"/>
            <a:ext cx="2047100" cy="222547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pic>
        <p:nvPicPr>
          <p:cNvPr id="752" name="Google Shape;75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75" y="2399375"/>
            <a:ext cx="2744325" cy="6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450" y="3120150"/>
            <a:ext cx="1525475" cy="1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6925" y="3496525"/>
            <a:ext cx="2047110" cy="77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5" name="Google Shape;755;p87"/>
          <p:cNvCxnSpPr/>
          <p:nvPr/>
        </p:nvCxnSpPr>
        <p:spPr>
          <a:xfrm>
            <a:off x="3632825" y="385582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87"/>
          <p:cNvCxnSpPr/>
          <p:nvPr/>
        </p:nvCxnSpPr>
        <p:spPr>
          <a:xfrm>
            <a:off x="5719425" y="385582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7" name="Google Shape;757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50" y="2858845"/>
            <a:ext cx="2047100" cy="157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7" title="Chart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1625" y="1106011"/>
            <a:ext cx="2093824" cy="129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our output?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699" y="2713538"/>
            <a:ext cx="2093825" cy="23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pic>
        <p:nvPicPr>
          <p:cNvPr id="766" name="Google Shape;76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75" y="2399375"/>
            <a:ext cx="2744325" cy="6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450" y="3120150"/>
            <a:ext cx="1525475" cy="1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6925" y="3496525"/>
            <a:ext cx="2047110" cy="77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88"/>
          <p:cNvCxnSpPr/>
          <p:nvPr/>
        </p:nvCxnSpPr>
        <p:spPr>
          <a:xfrm>
            <a:off x="3632825" y="385582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88"/>
          <p:cNvCxnSpPr/>
          <p:nvPr/>
        </p:nvCxnSpPr>
        <p:spPr>
          <a:xfrm>
            <a:off x="5719425" y="385582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71" name="Google Shape;771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50" y="2858845"/>
            <a:ext cx="2047100" cy="157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8" title="Chart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1625" y="1106011"/>
            <a:ext cx="2093824" cy="129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778" name="Google Shape;778;p8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(What is our model architecture?)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784" name="Google Shape;784;p9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(What is our model architecture?)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625" y="2179676"/>
            <a:ext cx="6914701" cy="269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791" name="Google Shape;791;p9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(What is our model architecture?)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625" y="2179676"/>
            <a:ext cx="6914701" cy="269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150" y="2732050"/>
            <a:ext cx="2135699" cy="187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25" y="2359550"/>
            <a:ext cx="1392050" cy="1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799" name="Google Shape;799;p9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(What is our model architecture?)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0" name="Google Shape;80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625" y="2179676"/>
            <a:ext cx="6914701" cy="269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100" y="2827125"/>
            <a:ext cx="2172975" cy="177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1463" y="2320250"/>
            <a:ext cx="1146251" cy="5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808" name="Google Shape;808;p9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814" name="Google Shape;814;p9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94"/>
          <p:cNvPicPr preferRelativeResize="0"/>
          <p:nvPr/>
        </p:nvPicPr>
        <p:blipFill rotWithShape="1">
          <a:blip r:embed="rId3">
            <a:alphaModFix/>
          </a:blip>
          <a:srcRect b="56151" l="0" r="0" t="0"/>
          <a:stretch/>
        </p:blipFill>
        <p:spPr>
          <a:xfrm>
            <a:off x="362900" y="2057400"/>
            <a:ext cx="1914526" cy="4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821" name="Google Shape;821;p9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2" name="Google Shape;822;p95"/>
          <p:cNvPicPr preferRelativeResize="0"/>
          <p:nvPr/>
        </p:nvPicPr>
        <p:blipFill rotWithShape="1">
          <a:blip r:embed="rId3">
            <a:alphaModFix/>
          </a:blip>
          <a:srcRect b="56151" l="0" r="0" t="0"/>
          <a:stretch/>
        </p:blipFill>
        <p:spPr>
          <a:xfrm>
            <a:off x="311700" y="1942025"/>
            <a:ext cx="1914526" cy="4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95"/>
          <p:cNvPicPr preferRelativeResize="0"/>
          <p:nvPr/>
        </p:nvPicPr>
        <p:blipFill rotWithShape="1">
          <a:blip r:embed="rId4">
            <a:alphaModFix/>
          </a:blip>
          <a:srcRect b="0" l="0" r="25788" t="0"/>
          <a:stretch/>
        </p:blipFill>
        <p:spPr>
          <a:xfrm>
            <a:off x="1888575" y="2186625"/>
            <a:ext cx="3995877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5"/>
          <p:cNvPicPr preferRelativeResize="0"/>
          <p:nvPr/>
        </p:nvPicPr>
        <p:blipFill rotWithShape="1">
          <a:blip r:embed="rId5">
            <a:alphaModFix/>
          </a:blip>
          <a:srcRect b="0" l="0" r="39584" t="0"/>
          <a:stretch/>
        </p:blipFill>
        <p:spPr>
          <a:xfrm>
            <a:off x="6006925" y="2317225"/>
            <a:ext cx="1280300" cy="18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830" name="Google Shape;830;p9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96"/>
          <p:cNvPicPr preferRelativeResize="0"/>
          <p:nvPr/>
        </p:nvPicPr>
        <p:blipFill rotWithShape="1">
          <a:blip r:embed="rId3">
            <a:alphaModFix/>
          </a:blip>
          <a:srcRect b="56151" l="0" r="0" t="0"/>
          <a:stretch/>
        </p:blipFill>
        <p:spPr>
          <a:xfrm>
            <a:off x="311700" y="1942025"/>
            <a:ext cx="1914526" cy="4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6"/>
          <p:cNvPicPr preferRelativeResize="0"/>
          <p:nvPr/>
        </p:nvPicPr>
        <p:blipFill rotWithShape="1">
          <a:blip r:embed="rId4">
            <a:alphaModFix/>
          </a:blip>
          <a:srcRect b="0" l="0" r="25788" t="0"/>
          <a:stretch/>
        </p:blipFill>
        <p:spPr>
          <a:xfrm>
            <a:off x="1888575" y="2186625"/>
            <a:ext cx="3995877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925" y="2317225"/>
            <a:ext cx="2119150" cy="18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839" name="Google Shape;839;p9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0" name="Google Shape;840;p97"/>
          <p:cNvPicPr preferRelativeResize="0"/>
          <p:nvPr/>
        </p:nvPicPr>
        <p:blipFill rotWithShape="1">
          <a:blip r:embed="rId3">
            <a:alphaModFix/>
          </a:blip>
          <a:srcRect b="56151" l="0" r="0" t="0"/>
          <a:stretch/>
        </p:blipFill>
        <p:spPr>
          <a:xfrm>
            <a:off x="311700" y="1942025"/>
            <a:ext cx="1914526" cy="4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97"/>
          <p:cNvPicPr preferRelativeResize="0"/>
          <p:nvPr/>
        </p:nvPicPr>
        <p:blipFill rotWithShape="1">
          <a:blip r:embed="rId4">
            <a:alphaModFix/>
          </a:blip>
          <a:srcRect b="0" l="0" r="25788" t="0"/>
          <a:stretch/>
        </p:blipFill>
        <p:spPr>
          <a:xfrm>
            <a:off x="1888575" y="2186625"/>
            <a:ext cx="3995877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675" y="1852100"/>
            <a:ext cx="1952085" cy="329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8" name="Google Shape;84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688" y="4222650"/>
            <a:ext cx="1022437" cy="4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9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pic>
        <p:nvPicPr>
          <p:cNvPr id="850" name="Google Shape;850;p98"/>
          <p:cNvPicPr preferRelativeResize="0"/>
          <p:nvPr/>
        </p:nvPicPr>
        <p:blipFill rotWithShape="1">
          <a:blip r:embed="rId4">
            <a:alphaModFix/>
          </a:blip>
          <a:srcRect b="56151" l="0" r="0" t="0"/>
          <a:stretch/>
        </p:blipFill>
        <p:spPr>
          <a:xfrm>
            <a:off x="311700" y="1942025"/>
            <a:ext cx="1914526" cy="4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98"/>
          <p:cNvPicPr preferRelativeResize="0"/>
          <p:nvPr/>
        </p:nvPicPr>
        <p:blipFill rotWithShape="1">
          <a:blip r:embed="rId5">
            <a:alphaModFix/>
          </a:blip>
          <a:srcRect b="0" l="0" r="25788" t="0"/>
          <a:stretch/>
        </p:blipFill>
        <p:spPr>
          <a:xfrm>
            <a:off x="1888575" y="2186625"/>
            <a:ext cx="3995877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5675" y="1852100"/>
            <a:ext cx="1952085" cy="329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3" name="Google Shape;853;p98"/>
          <p:cNvCxnSpPr/>
          <p:nvPr/>
        </p:nvCxnSpPr>
        <p:spPr>
          <a:xfrm rot="10800000">
            <a:off x="4603900" y="4222650"/>
            <a:ext cx="1805700" cy="417300"/>
          </a:xfrm>
          <a:prstGeom prst="curvedConnector3">
            <a:avLst>
              <a:gd fmla="val 101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9" name="Google Shape;85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688" y="4222650"/>
            <a:ext cx="1022437" cy="4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pic>
        <p:nvPicPr>
          <p:cNvPr id="861" name="Google Shape;861;p99"/>
          <p:cNvPicPr preferRelativeResize="0"/>
          <p:nvPr/>
        </p:nvPicPr>
        <p:blipFill rotWithShape="1">
          <a:blip r:embed="rId4">
            <a:alphaModFix/>
          </a:blip>
          <a:srcRect b="56151" l="0" r="0" t="0"/>
          <a:stretch/>
        </p:blipFill>
        <p:spPr>
          <a:xfrm>
            <a:off x="311700" y="1942025"/>
            <a:ext cx="1914526" cy="4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9"/>
          <p:cNvPicPr preferRelativeResize="0"/>
          <p:nvPr/>
        </p:nvPicPr>
        <p:blipFill rotWithShape="1">
          <a:blip r:embed="rId5">
            <a:alphaModFix/>
          </a:blip>
          <a:srcRect b="0" l="0" r="25788" t="0"/>
          <a:stretch/>
        </p:blipFill>
        <p:spPr>
          <a:xfrm>
            <a:off x="1888575" y="2186625"/>
            <a:ext cx="3995877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5675" y="1852100"/>
            <a:ext cx="1952085" cy="329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4" name="Google Shape;864;p99"/>
          <p:cNvCxnSpPr/>
          <p:nvPr/>
        </p:nvCxnSpPr>
        <p:spPr>
          <a:xfrm rot="10800000">
            <a:off x="4603900" y="4222650"/>
            <a:ext cx="1805700" cy="417300"/>
          </a:xfrm>
          <a:prstGeom prst="curvedConnector3">
            <a:avLst>
              <a:gd fmla="val 101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5" name="Google Shape;865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6425" y="2968450"/>
            <a:ext cx="1078125" cy="77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871" name="Google Shape;871;p10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2" name="Google Shape;872;p100"/>
          <p:cNvPicPr preferRelativeResize="0"/>
          <p:nvPr/>
        </p:nvPicPr>
        <p:blipFill rotWithShape="1">
          <a:blip r:embed="rId3">
            <a:alphaModFix/>
          </a:blip>
          <a:srcRect b="56151" l="0" r="0" t="0"/>
          <a:stretch/>
        </p:blipFill>
        <p:spPr>
          <a:xfrm>
            <a:off x="311700" y="1942025"/>
            <a:ext cx="1914526" cy="4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00"/>
          <p:cNvPicPr preferRelativeResize="0"/>
          <p:nvPr/>
        </p:nvPicPr>
        <p:blipFill rotWithShape="1">
          <a:blip r:embed="rId4">
            <a:alphaModFix/>
          </a:blip>
          <a:srcRect b="0" l="0" r="25788" t="0"/>
          <a:stretch/>
        </p:blipFill>
        <p:spPr>
          <a:xfrm>
            <a:off x="1888575" y="2186625"/>
            <a:ext cx="3995877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00"/>
          <p:cNvPicPr preferRelativeResize="0"/>
          <p:nvPr/>
        </p:nvPicPr>
        <p:blipFill rotWithShape="1">
          <a:blip r:embed="rId5">
            <a:alphaModFix/>
          </a:blip>
          <a:srcRect b="32120" l="0" r="42545" t="0"/>
          <a:stretch/>
        </p:blipFill>
        <p:spPr>
          <a:xfrm>
            <a:off x="6178100" y="350475"/>
            <a:ext cx="979650" cy="32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880" name="Google Shape;880;p10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p101"/>
          <p:cNvPicPr preferRelativeResize="0"/>
          <p:nvPr/>
        </p:nvPicPr>
        <p:blipFill rotWithShape="1">
          <a:blip r:embed="rId3">
            <a:alphaModFix/>
          </a:blip>
          <a:srcRect b="56151" l="0" r="0" t="0"/>
          <a:stretch/>
        </p:blipFill>
        <p:spPr>
          <a:xfrm>
            <a:off x="311700" y="1942025"/>
            <a:ext cx="1914526" cy="4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01"/>
          <p:cNvPicPr preferRelativeResize="0"/>
          <p:nvPr/>
        </p:nvPicPr>
        <p:blipFill rotWithShape="1">
          <a:blip r:embed="rId4">
            <a:alphaModFix/>
          </a:blip>
          <a:srcRect b="0" l="0" r="25788" t="0"/>
          <a:stretch/>
        </p:blipFill>
        <p:spPr>
          <a:xfrm>
            <a:off x="1888575" y="2186625"/>
            <a:ext cx="3995877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01"/>
          <p:cNvPicPr preferRelativeResize="0"/>
          <p:nvPr/>
        </p:nvPicPr>
        <p:blipFill rotWithShape="1">
          <a:blip r:embed="rId5">
            <a:alphaModFix/>
          </a:blip>
          <a:srcRect b="31516" l="0" r="0" t="0"/>
          <a:stretch/>
        </p:blipFill>
        <p:spPr>
          <a:xfrm>
            <a:off x="6178100" y="350475"/>
            <a:ext cx="1705075" cy="328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classifier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input?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25" y="2359550"/>
            <a:ext cx="1392050" cy="1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425" y="1920725"/>
            <a:ext cx="1009300" cy="24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>
            <a:off x="2043025" y="3071725"/>
            <a:ext cx="5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889" name="Google Shape;889;p10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0" name="Google Shape;890;p102"/>
          <p:cNvPicPr preferRelativeResize="0"/>
          <p:nvPr/>
        </p:nvPicPr>
        <p:blipFill rotWithShape="1">
          <a:blip r:embed="rId3">
            <a:alphaModFix/>
          </a:blip>
          <a:srcRect b="56151" l="0" r="0" t="0"/>
          <a:stretch/>
        </p:blipFill>
        <p:spPr>
          <a:xfrm>
            <a:off x="311700" y="1942025"/>
            <a:ext cx="1914526" cy="4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02"/>
          <p:cNvPicPr preferRelativeResize="0"/>
          <p:nvPr/>
        </p:nvPicPr>
        <p:blipFill rotWithShape="1">
          <a:blip r:embed="rId4">
            <a:alphaModFix/>
          </a:blip>
          <a:srcRect b="0" l="0" r="25788" t="0"/>
          <a:stretch/>
        </p:blipFill>
        <p:spPr>
          <a:xfrm>
            <a:off x="1888575" y="2186625"/>
            <a:ext cx="3995877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100" y="350475"/>
            <a:ext cx="1705075" cy="47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898" name="Google Shape;898;p10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9" name="Google Shape;899;p103"/>
          <p:cNvPicPr preferRelativeResize="0"/>
          <p:nvPr/>
        </p:nvPicPr>
        <p:blipFill rotWithShape="1">
          <a:blip r:embed="rId3">
            <a:alphaModFix/>
          </a:blip>
          <a:srcRect b="56151" l="0" r="0" t="0"/>
          <a:stretch/>
        </p:blipFill>
        <p:spPr>
          <a:xfrm>
            <a:off x="311700" y="1942025"/>
            <a:ext cx="1914526" cy="4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03"/>
          <p:cNvPicPr preferRelativeResize="0"/>
          <p:nvPr/>
        </p:nvPicPr>
        <p:blipFill rotWithShape="1">
          <a:blip r:embed="rId4">
            <a:alphaModFix/>
          </a:blip>
          <a:srcRect b="0" l="0" r="25788" t="0"/>
          <a:stretch/>
        </p:blipFill>
        <p:spPr>
          <a:xfrm>
            <a:off x="1888575" y="2186625"/>
            <a:ext cx="3995877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100" y="350475"/>
            <a:ext cx="1705075" cy="479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4688" y="4222650"/>
            <a:ext cx="1022437" cy="41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3" name="Google Shape;903;p103"/>
          <p:cNvCxnSpPr/>
          <p:nvPr/>
        </p:nvCxnSpPr>
        <p:spPr>
          <a:xfrm rot="10800000">
            <a:off x="4603900" y="4222650"/>
            <a:ext cx="1805700" cy="417300"/>
          </a:xfrm>
          <a:prstGeom prst="curvedConnector3">
            <a:avLst>
              <a:gd fmla="val 101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Language Model</a:t>
            </a:r>
            <a:endParaRPr/>
          </a:p>
        </p:txBody>
      </p:sp>
      <p:sp>
        <p:nvSpPr>
          <p:cNvPr id="909" name="Google Shape;909;p10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What is our learning algorithm?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0" name="Google Shape;910;p104"/>
          <p:cNvPicPr preferRelativeResize="0"/>
          <p:nvPr/>
        </p:nvPicPr>
        <p:blipFill rotWithShape="1">
          <a:blip r:embed="rId3">
            <a:alphaModFix/>
          </a:blip>
          <a:srcRect b="56151" l="0" r="0" t="0"/>
          <a:stretch/>
        </p:blipFill>
        <p:spPr>
          <a:xfrm>
            <a:off x="311700" y="1942025"/>
            <a:ext cx="1914526" cy="4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04"/>
          <p:cNvPicPr preferRelativeResize="0"/>
          <p:nvPr/>
        </p:nvPicPr>
        <p:blipFill rotWithShape="1">
          <a:blip r:embed="rId4">
            <a:alphaModFix/>
          </a:blip>
          <a:srcRect b="0" l="0" r="25788" t="0"/>
          <a:stretch/>
        </p:blipFill>
        <p:spPr>
          <a:xfrm>
            <a:off x="1888575" y="2186625"/>
            <a:ext cx="3995877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100" y="350475"/>
            <a:ext cx="1705075" cy="479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4688" y="4222650"/>
            <a:ext cx="1022437" cy="41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4" name="Google Shape;914;p104"/>
          <p:cNvCxnSpPr/>
          <p:nvPr/>
        </p:nvCxnSpPr>
        <p:spPr>
          <a:xfrm rot="10800000">
            <a:off x="4603900" y="4222650"/>
            <a:ext cx="1805700" cy="417300"/>
          </a:xfrm>
          <a:prstGeom prst="curvedConnector3">
            <a:avLst>
              <a:gd fmla="val 101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5" name="Google Shape;915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6425" y="2968450"/>
            <a:ext cx="1078125" cy="77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“Learning”</a:t>
            </a:r>
            <a:endParaRPr/>
          </a:p>
        </p:txBody>
      </p:sp>
      <p:pic>
        <p:nvPicPr>
          <p:cNvPr id="921" name="Google Shape;92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394" y="2345125"/>
            <a:ext cx="2437749" cy="17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“Learning” Training Loop</a:t>
            </a:r>
            <a:endParaRPr/>
          </a:p>
        </p:txBody>
      </p:sp>
      <p:pic>
        <p:nvPicPr>
          <p:cNvPr id="927" name="Google Shape;92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00" y="1485250"/>
            <a:ext cx="4529074" cy="329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“Learning” Training Loop</a:t>
            </a:r>
            <a:endParaRPr/>
          </a:p>
        </p:txBody>
      </p:sp>
      <p:pic>
        <p:nvPicPr>
          <p:cNvPr id="933" name="Google Shape;9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00" y="1485250"/>
            <a:ext cx="4529074" cy="32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7"/>
          <p:cNvSpPr/>
          <p:nvPr/>
        </p:nvSpPr>
        <p:spPr>
          <a:xfrm>
            <a:off x="4388150" y="1521225"/>
            <a:ext cx="1302000" cy="5361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940" name="Google Shape;94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4203"/>
            <a:ext cx="2022125" cy="147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946" name="Google Shape;94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4203"/>
            <a:ext cx="2022125" cy="147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475" y="1978300"/>
            <a:ext cx="2022125" cy="12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1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953" name="Google Shape;9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4203"/>
            <a:ext cx="2022125" cy="147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475" y="1978300"/>
            <a:ext cx="2022125" cy="12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3800" y="273350"/>
            <a:ext cx="1866375" cy="480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1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961" name="Google Shape;961;p111"/>
          <p:cNvPicPr preferRelativeResize="0"/>
          <p:nvPr/>
        </p:nvPicPr>
        <p:blipFill rotWithShape="1">
          <a:blip r:embed="rId3">
            <a:alphaModFix/>
          </a:blip>
          <a:srcRect b="0" l="0" r="37429" t="0"/>
          <a:stretch/>
        </p:blipFill>
        <p:spPr>
          <a:xfrm>
            <a:off x="1828500" y="761850"/>
            <a:ext cx="3595549" cy="425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